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6.jpg" ContentType="image/jpeg"/>
  <Override PartName="/ppt/media/image37.jpg" ContentType="image/jpeg"/>
  <Override PartName="/ppt/notesSlides/notesSlide1.xml" ContentType="application/vnd.openxmlformats-officedocument.presentationml.notesSlide+xml"/>
  <Override PartName="/ppt/media/image39.jpg" ContentType="image/jpeg"/>
  <Override PartName="/ppt/media/image40.jpg" ContentType="image/jpeg"/>
  <Override PartName="/ppt/media/image41.jpg" ContentType="image/jpeg"/>
  <Override PartName="/ppt/media/image42.jpg" ContentType="image/jpeg"/>
  <Override PartName="/ppt/media/image44.jpg" ContentType="image/jpeg"/>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76" r:id="rId3"/>
    <p:sldId id="272" r:id="rId4"/>
    <p:sldId id="258" r:id="rId5"/>
    <p:sldId id="259" r:id="rId6"/>
    <p:sldId id="260" r:id="rId7"/>
    <p:sldId id="277" r:id="rId8"/>
    <p:sldId id="261" r:id="rId9"/>
    <p:sldId id="279" r:id="rId10"/>
    <p:sldId id="282" r:id="rId11"/>
    <p:sldId id="262" r:id="rId12"/>
    <p:sldId id="269" r:id="rId13"/>
    <p:sldId id="263" r:id="rId14"/>
    <p:sldId id="264" r:id="rId15"/>
    <p:sldId id="270" r:id="rId16"/>
    <p:sldId id="265" r:id="rId17"/>
    <p:sldId id="266" r:id="rId18"/>
    <p:sldId id="278" r:id="rId19"/>
    <p:sldId id="267" r:id="rId20"/>
    <p:sldId id="268" r:id="rId21"/>
    <p:sldId id="280" r:id="rId22"/>
    <p:sldId id="271" r:id="rId23"/>
    <p:sldId id="273" r:id="rId24"/>
    <p:sldId id="274" r:id="rId25"/>
    <p:sldId id="275"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79"/>
    <p:restoredTop sz="94817"/>
  </p:normalViewPr>
  <p:slideViewPr>
    <p:cSldViewPr snapToGrid="0" snapToObjects="1">
      <p:cViewPr varScale="1">
        <p:scale>
          <a:sx n="103" d="100"/>
          <a:sy n="103" d="100"/>
        </p:scale>
        <p:origin x="18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Users/zliu/Downloads/Copy%20of%20&#26080;&#26631;&#39064;&#30005;&#23376;&#34920;&#2668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zliu/Downloads/Copy%20of%20&#26080;&#26631;&#39064;&#30005;&#23376;&#34920;&#2668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zliu/Downloads/Copy%20of%20&#26080;&#26631;&#39064;&#30005;&#23376;&#34920;&#2668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100" b="0">
                <a:solidFill>
                  <a:schemeClr val="tx1"/>
                </a:solidFill>
                <a:latin typeface="Times New Roman" panose="02020603050405020304" pitchFamily="18" charset="0"/>
                <a:cs typeface="Times New Roman" panose="02020603050405020304" pitchFamily="18" charset="0"/>
              </a:defRPr>
            </a:pPr>
            <a:r>
              <a:rPr lang="en-US" sz="1100" b="0">
                <a:solidFill>
                  <a:schemeClr val="tx1"/>
                </a:solidFill>
                <a:latin typeface="Times New Roman" panose="02020603050405020304" pitchFamily="18" charset="0"/>
                <a:cs typeface="Times New Roman" panose="02020603050405020304" pitchFamily="18" charset="0"/>
              </a:rPr>
              <a:t>Image Content Type</a:t>
            </a:r>
          </a:p>
        </c:rich>
      </c:tx>
      <c:overlay val="0"/>
    </c:title>
    <c:autoTitleDeleted val="0"/>
    <c:plotArea>
      <c:layout/>
      <c:barChart>
        <c:barDir val="bar"/>
        <c:grouping val="clustered"/>
        <c:varyColors val="1"/>
        <c:ser>
          <c:idx val="0"/>
          <c:order val="0"/>
          <c:tx>
            <c:strRef>
              <c:f>工作表6!$D$1</c:f>
              <c:strCache>
                <c:ptCount val="1"/>
                <c:pt idx="0">
                  <c:v>Support</c:v>
                </c:pt>
              </c:strCache>
            </c:strRef>
          </c:tx>
          <c:spPr>
            <a:solidFill>
              <a:srgbClr val="4285F4"/>
            </a:solidFill>
            <a:ln cmpd="sng">
              <a:solidFill>
                <a:srgbClr val="000000"/>
              </a:solidFill>
            </a:ln>
          </c:spPr>
          <c:invertIfNegative val="1"/>
          <c:cat>
            <c:strRef>
              <c:f>工作表6!$A$2:$A$8</c:f>
              <c:strCache>
                <c:ptCount val="7"/>
                <c:pt idx="0">
                  <c:v>Symbolic photo</c:v>
                </c:pt>
                <c:pt idx="1">
                  <c:v>Scene photo</c:v>
                </c:pt>
                <c:pt idx="2">
                  <c:v>Anecdote</c:v>
                </c:pt>
                <c:pt idx="3">
                  <c:v>Slogan</c:v>
                </c:pt>
                <c:pt idx="4">
                  <c:v>Testimony</c:v>
                </c:pt>
                <c:pt idx="5">
                  <c:v>Statistics</c:v>
                </c:pt>
                <c:pt idx="6">
                  <c:v>Other</c:v>
                </c:pt>
              </c:strCache>
            </c:strRef>
          </c:cat>
          <c:val>
            <c:numRef>
              <c:f>工作表6!$D$2:$D$8</c:f>
              <c:numCache>
                <c:formatCode>General</c:formatCode>
                <c:ptCount val="7"/>
                <c:pt idx="0">
                  <c:v>0.1875</c:v>
                </c:pt>
                <c:pt idx="1">
                  <c:v>0.28663793103448276</c:v>
                </c:pt>
                <c:pt idx="2">
                  <c:v>0.16379310344827586</c:v>
                </c:pt>
                <c:pt idx="3">
                  <c:v>0.15732758620689655</c:v>
                </c:pt>
                <c:pt idx="4">
                  <c:v>8.8362068965517238E-2</c:v>
                </c:pt>
                <c:pt idx="5">
                  <c:v>9.4827586206896547E-2</c:v>
                </c:pt>
                <c:pt idx="6">
                  <c:v>2.1551724137931036E-2</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0-414E-8841-A7C0-52116DDBB0AF}"/>
            </c:ext>
          </c:extLst>
        </c:ser>
        <c:ser>
          <c:idx val="1"/>
          <c:order val="1"/>
          <c:tx>
            <c:strRef>
              <c:f>工作表6!$E$1</c:f>
              <c:strCache>
                <c:ptCount val="1"/>
                <c:pt idx="0">
                  <c:v>Oppose</c:v>
                </c:pt>
              </c:strCache>
            </c:strRef>
          </c:tx>
          <c:spPr>
            <a:solidFill>
              <a:srgbClr val="EA4335"/>
            </a:solidFill>
            <a:ln cmpd="sng">
              <a:solidFill>
                <a:srgbClr val="000000"/>
              </a:solidFill>
            </a:ln>
          </c:spPr>
          <c:invertIfNegative val="1"/>
          <c:cat>
            <c:strRef>
              <c:f>工作表6!$A$2:$A$8</c:f>
              <c:strCache>
                <c:ptCount val="7"/>
                <c:pt idx="0">
                  <c:v>Symbolic photo</c:v>
                </c:pt>
                <c:pt idx="1">
                  <c:v>Scene photo</c:v>
                </c:pt>
                <c:pt idx="2">
                  <c:v>Anecdote</c:v>
                </c:pt>
                <c:pt idx="3">
                  <c:v>Slogan</c:v>
                </c:pt>
                <c:pt idx="4">
                  <c:v>Testimony</c:v>
                </c:pt>
                <c:pt idx="5">
                  <c:v>Statistics</c:v>
                </c:pt>
                <c:pt idx="6">
                  <c:v>Other</c:v>
                </c:pt>
              </c:strCache>
            </c:strRef>
          </c:cat>
          <c:val>
            <c:numRef>
              <c:f>工作表6!$E$2:$E$8</c:f>
              <c:numCache>
                <c:formatCode>General</c:formatCode>
                <c:ptCount val="7"/>
                <c:pt idx="0">
                  <c:v>0.27458256029684602</c:v>
                </c:pt>
                <c:pt idx="1">
                  <c:v>0.16141001855287571</c:v>
                </c:pt>
                <c:pt idx="2">
                  <c:v>0.22820037105751392</c:v>
                </c:pt>
                <c:pt idx="3">
                  <c:v>0.1391465677179963</c:v>
                </c:pt>
                <c:pt idx="4">
                  <c:v>0.12615955473098331</c:v>
                </c:pt>
                <c:pt idx="5">
                  <c:v>5.3803339517625233E-2</c:v>
                </c:pt>
                <c:pt idx="6">
                  <c:v>1.6697588126159554E-2</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1-414E-8841-A7C0-52116DDBB0AF}"/>
            </c:ext>
          </c:extLst>
        </c:ser>
        <c:dLbls>
          <c:showLegendKey val="0"/>
          <c:showVal val="0"/>
          <c:showCatName val="0"/>
          <c:showSerName val="0"/>
          <c:showPercent val="0"/>
          <c:showBubbleSize val="0"/>
        </c:dLbls>
        <c:gapWidth val="150"/>
        <c:axId val="1656203282"/>
        <c:axId val="2122666466"/>
      </c:barChart>
      <c:catAx>
        <c:axId val="1656203282"/>
        <c:scaling>
          <c:orientation val="maxMin"/>
        </c:scaling>
        <c:delete val="0"/>
        <c:axPos val="l"/>
        <c:numFmt formatCode="General" sourceLinked="1"/>
        <c:majorTickMark val="none"/>
        <c:minorTickMark val="none"/>
        <c:tickLblPos val="nextTo"/>
        <c:txPr>
          <a:bodyPr rot="0" vert="horz"/>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2122666466"/>
        <c:crosses val="autoZero"/>
        <c:auto val="1"/>
        <c:lblAlgn val="ctr"/>
        <c:lblOffset val="100"/>
        <c:noMultiLvlLbl val="1"/>
      </c:catAx>
      <c:valAx>
        <c:axId val="2122666466"/>
        <c:scaling>
          <c:orientation val="minMax"/>
          <c:max val="0.30000000000000004"/>
        </c:scaling>
        <c:delete val="0"/>
        <c:axPos val="b"/>
        <c:majorGridlines>
          <c:spPr>
            <a:ln>
              <a:no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US"/>
              </a:p>
            </c:rich>
          </c:tx>
          <c:overlay val="0"/>
        </c:title>
        <c:numFmt formatCode="0%" sourceLinked="0"/>
        <c:majorTickMark val="none"/>
        <c:minorTickMark val="none"/>
        <c:tickLblPos val="nextTo"/>
        <c:spPr>
          <a:ln/>
        </c:spPr>
        <c:txPr>
          <a:bodyPr/>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1656203282"/>
        <c:crosses val="max"/>
        <c:crossBetween val="between"/>
      </c:valAx>
    </c:plotArea>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100" b="0">
                <a:solidFill>
                  <a:schemeClr val="tx1"/>
                </a:solidFill>
                <a:latin typeface="Times New Roman" panose="02020603050405020304" pitchFamily="18" charset="0"/>
                <a:cs typeface="Times New Roman" panose="02020603050405020304" pitchFamily="18" charset="0"/>
              </a:defRPr>
            </a:pPr>
            <a:r>
              <a:rPr lang="en-US" sz="1100" b="0">
                <a:solidFill>
                  <a:schemeClr val="tx1"/>
                </a:solidFill>
                <a:latin typeface="Times New Roman" panose="02020603050405020304" pitchFamily="18" charset="0"/>
                <a:cs typeface="Times New Roman" panose="02020603050405020304" pitchFamily="18" charset="0"/>
              </a:rPr>
              <a:t>Image Persuasiveness</a:t>
            </a:r>
          </a:p>
        </c:rich>
      </c:tx>
      <c:overlay val="0"/>
    </c:title>
    <c:autoTitleDeleted val="0"/>
    <c:plotArea>
      <c:layout/>
      <c:barChart>
        <c:barDir val="bar"/>
        <c:grouping val="clustered"/>
        <c:varyColors val="1"/>
        <c:ser>
          <c:idx val="0"/>
          <c:order val="0"/>
          <c:tx>
            <c:strRef>
              <c:f>工作表7!$B$8</c:f>
              <c:strCache>
                <c:ptCount val="1"/>
                <c:pt idx="0">
                  <c:v>Support</c:v>
                </c:pt>
              </c:strCache>
            </c:strRef>
          </c:tx>
          <c:spPr>
            <a:solidFill>
              <a:srgbClr val="4285F4"/>
            </a:solidFill>
            <a:ln cmpd="sng">
              <a:solidFill>
                <a:srgbClr val="000000"/>
              </a:solidFill>
            </a:ln>
          </c:spPr>
          <c:invertIfNegative val="1"/>
          <c:cat>
            <c:strRef>
              <c:f>工作表7!$A$9:$A$10</c:f>
              <c:strCache>
                <c:ptCount val="2"/>
                <c:pt idx="0">
                  <c:v>Non-persuasive</c:v>
                </c:pt>
                <c:pt idx="1">
                  <c:v>Persuasive</c:v>
                </c:pt>
              </c:strCache>
            </c:strRef>
          </c:cat>
          <c:val>
            <c:numRef>
              <c:f>工作表7!$B$9:$B$10</c:f>
              <c:numCache>
                <c:formatCode>General</c:formatCode>
                <c:ptCount val="2"/>
                <c:pt idx="0">
                  <c:v>0.75</c:v>
                </c:pt>
                <c:pt idx="1">
                  <c:v>0.25</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0-9EBE-5945-BC0E-2E667A58C99C}"/>
            </c:ext>
          </c:extLst>
        </c:ser>
        <c:ser>
          <c:idx val="1"/>
          <c:order val="1"/>
          <c:tx>
            <c:strRef>
              <c:f>工作表7!$C$8</c:f>
              <c:strCache>
                <c:ptCount val="1"/>
                <c:pt idx="0">
                  <c:v>Oppose</c:v>
                </c:pt>
              </c:strCache>
            </c:strRef>
          </c:tx>
          <c:spPr>
            <a:solidFill>
              <a:srgbClr val="EA4335"/>
            </a:solidFill>
            <a:ln cmpd="sng">
              <a:solidFill>
                <a:srgbClr val="000000"/>
              </a:solidFill>
            </a:ln>
          </c:spPr>
          <c:invertIfNegative val="1"/>
          <c:cat>
            <c:strRef>
              <c:f>工作表7!$A$9:$A$10</c:f>
              <c:strCache>
                <c:ptCount val="2"/>
                <c:pt idx="0">
                  <c:v>Non-persuasive</c:v>
                </c:pt>
                <c:pt idx="1">
                  <c:v>Persuasive</c:v>
                </c:pt>
              </c:strCache>
            </c:strRef>
          </c:cat>
          <c:val>
            <c:numRef>
              <c:f>工作表7!$C$9:$C$10</c:f>
              <c:numCache>
                <c:formatCode>General</c:formatCode>
                <c:ptCount val="2"/>
                <c:pt idx="0">
                  <c:v>0.73469387755102034</c:v>
                </c:pt>
                <c:pt idx="1">
                  <c:v>0.26530612244897955</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1-9EBE-5945-BC0E-2E667A58C99C}"/>
            </c:ext>
          </c:extLst>
        </c:ser>
        <c:dLbls>
          <c:showLegendKey val="0"/>
          <c:showVal val="0"/>
          <c:showCatName val="0"/>
          <c:showSerName val="0"/>
          <c:showPercent val="0"/>
          <c:showBubbleSize val="0"/>
        </c:dLbls>
        <c:gapWidth val="150"/>
        <c:axId val="606823076"/>
        <c:axId val="1170373284"/>
      </c:barChart>
      <c:catAx>
        <c:axId val="606823076"/>
        <c:scaling>
          <c:orientation val="maxMin"/>
        </c:scaling>
        <c:delete val="0"/>
        <c:axPos val="l"/>
        <c:numFmt formatCode="General" sourceLinked="1"/>
        <c:majorTickMark val="none"/>
        <c:minorTickMark val="none"/>
        <c:tickLblPos val="nextTo"/>
        <c:txPr>
          <a:bodyPr rot="-5400000" vert="horz" anchor="ctr" anchorCtr="0"/>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1170373284"/>
        <c:crosses val="autoZero"/>
        <c:auto val="1"/>
        <c:lblAlgn val="ctr"/>
        <c:lblOffset val="100"/>
        <c:noMultiLvlLbl val="1"/>
      </c:catAx>
      <c:valAx>
        <c:axId val="1170373284"/>
        <c:scaling>
          <c:orientation val="minMax"/>
        </c:scaling>
        <c:delete val="0"/>
        <c:axPos val="b"/>
        <c:majorGridlines>
          <c:spPr>
            <a:ln>
              <a:no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US"/>
              </a:p>
            </c:rich>
          </c:tx>
          <c:overlay val="0"/>
        </c:title>
        <c:numFmt formatCode="0%" sourceLinked="0"/>
        <c:majorTickMark val="none"/>
        <c:minorTickMark val="none"/>
        <c:tickLblPos val="nextTo"/>
        <c:spPr>
          <a:ln/>
        </c:spPr>
        <c:txPr>
          <a:bodyPr/>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606823076"/>
        <c:crosses val="max"/>
        <c:crossBetween val="between"/>
      </c:valAx>
    </c:plotArea>
    <c:plotVisOnly val="1"/>
    <c:dispBlanksAs val="zero"/>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sz="1100" b="0">
                <a:solidFill>
                  <a:schemeClr val="tx1"/>
                </a:solidFill>
                <a:latin typeface="Times New Roman" panose="02020603050405020304" pitchFamily="18" charset="0"/>
                <a:cs typeface="Times New Roman" panose="02020603050405020304" pitchFamily="18" charset="0"/>
              </a:defRPr>
            </a:pPr>
            <a:r>
              <a:rPr lang="en-US" sz="1100" b="0">
                <a:solidFill>
                  <a:schemeClr val="tx1"/>
                </a:solidFill>
                <a:latin typeface="Times New Roman" panose="02020603050405020304" pitchFamily="18" charset="0"/>
                <a:cs typeface="Times New Roman" panose="02020603050405020304" pitchFamily="18" charset="0"/>
              </a:rPr>
              <a:t>Persuasion Mode</a:t>
            </a:r>
          </a:p>
        </c:rich>
      </c:tx>
      <c:overlay val="0"/>
    </c:title>
    <c:autoTitleDeleted val="0"/>
    <c:plotArea>
      <c:layout/>
      <c:barChart>
        <c:barDir val="bar"/>
        <c:grouping val="clustered"/>
        <c:varyColors val="1"/>
        <c:ser>
          <c:idx val="0"/>
          <c:order val="0"/>
          <c:tx>
            <c:strRef>
              <c:f>工作表8!$B$7</c:f>
              <c:strCache>
                <c:ptCount val="1"/>
                <c:pt idx="0">
                  <c:v>Support</c:v>
                </c:pt>
              </c:strCache>
            </c:strRef>
          </c:tx>
          <c:spPr>
            <a:solidFill>
              <a:srgbClr val="4285F4"/>
            </a:solidFill>
            <a:ln cmpd="sng">
              <a:solidFill>
                <a:srgbClr val="000000"/>
              </a:solidFill>
            </a:ln>
          </c:spPr>
          <c:invertIfNegative val="1"/>
          <c:cat>
            <c:strRef>
              <c:f>工作表8!$A$8:$A$10</c:f>
              <c:strCache>
                <c:ptCount val="3"/>
                <c:pt idx="0">
                  <c:v>Logos</c:v>
                </c:pt>
                <c:pt idx="1">
                  <c:v>Pathos</c:v>
                </c:pt>
                <c:pt idx="2">
                  <c:v>Ethos</c:v>
                </c:pt>
              </c:strCache>
            </c:strRef>
          </c:cat>
          <c:val>
            <c:numRef>
              <c:f>工作表8!$B$8:$B$10</c:f>
              <c:numCache>
                <c:formatCode>General</c:formatCode>
                <c:ptCount val="3"/>
                <c:pt idx="0">
                  <c:v>0.37931034482758619</c:v>
                </c:pt>
                <c:pt idx="1">
                  <c:v>0.5</c:v>
                </c:pt>
                <c:pt idx="2">
                  <c:v>7.7586206896551727E-2</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0-5E6B-E94B-AA7B-945D46D30453}"/>
            </c:ext>
          </c:extLst>
        </c:ser>
        <c:ser>
          <c:idx val="1"/>
          <c:order val="1"/>
          <c:tx>
            <c:strRef>
              <c:f>工作表8!$C$7</c:f>
              <c:strCache>
                <c:ptCount val="1"/>
                <c:pt idx="0">
                  <c:v>Oppose</c:v>
                </c:pt>
              </c:strCache>
            </c:strRef>
          </c:tx>
          <c:spPr>
            <a:solidFill>
              <a:srgbClr val="EA4335"/>
            </a:solidFill>
            <a:ln cmpd="sng">
              <a:solidFill>
                <a:srgbClr val="000000"/>
              </a:solidFill>
            </a:ln>
          </c:spPr>
          <c:invertIfNegative val="1"/>
          <c:cat>
            <c:strRef>
              <c:f>工作表8!$A$8:$A$10</c:f>
              <c:strCache>
                <c:ptCount val="3"/>
                <c:pt idx="0">
                  <c:v>Logos</c:v>
                </c:pt>
                <c:pt idx="1">
                  <c:v>Pathos</c:v>
                </c:pt>
                <c:pt idx="2">
                  <c:v>Ethos</c:v>
                </c:pt>
              </c:strCache>
            </c:strRef>
          </c:cat>
          <c:val>
            <c:numRef>
              <c:f>工作表8!$C$8:$C$10</c:f>
              <c:numCache>
                <c:formatCode>General</c:formatCode>
                <c:ptCount val="3"/>
                <c:pt idx="0">
                  <c:v>0.35664335664335667</c:v>
                </c:pt>
                <c:pt idx="1">
                  <c:v>0.4825174825174825</c:v>
                </c:pt>
                <c:pt idx="2">
                  <c:v>0.13986013986013987</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1-5E6B-E94B-AA7B-945D46D30453}"/>
            </c:ext>
          </c:extLst>
        </c:ser>
        <c:dLbls>
          <c:showLegendKey val="0"/>
          <c:showVal val="0"/>
          <c:showCatName val="0"/>
          <c:showSerName val="0"/>
          <c:showPercent val="0"/>
          <c:showBubbleSize val="0"/>
        </c:dLbls>
        <c:gapWidth val="150"/>
        <c:axId val="1145865946"/>
        <c:axId val="275266883"/>
      </c:barChart>
      <c:catAx>
        <c:axId val="1145865946"/>
        <c:scaling>
          <c:orientation val="maxMin"/>
        </c:scaling>
        <c:delete val="0"/>
        <c:axPos val="l"/>
        <c:numFmt formatCode="General" sourceLinked="1"/>
        <c:majorTickMark val="none"/>
        <c:minorTickMark val="none"/>
        <c:tickLblPos val="nextTo"/>
        <c:txPr>
          <a:bodyPr rot="-5400000" vert="horz"/>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275266883"/>
        <c:crosses val="autoZero"/>
        <c:auto val="1"/>
        <c:lblAlgn val="ctr"/>
        <c:lblOffset val="100"/>
        <c:noMultiLvlLbl val="1"/>
      </c:catAx>
      <c:valAx>
        <c:axId val="275266883"/>
        <c:scaling>
          <c:orientation val="minMax"/>
          <c:max val="0.5"/>
        </c:scaling>
        <c:delete val="0"/>
        <c:axPos val="b"/>
        <c:majorGridlines>
          <c:spPr>
            <a:ln>
              <a:no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US"/>
              </a:p>
            </c:rich>
          </c:tx>
          <c:overlay val="0"/>
        </c:title>
        <c:numFmt formatCode="0%" sourceLinked="0"/>
        <c:majorTickMark val="none"/>
        <c:minorTickMark val="none"/>
        <c:tickLblPos val="nextTo"/>
        <c:spPr>
          <a:ln/>
        </c:spPr>
        <c:txPr>
          <a:bodyPr/>
          <a:lstStyle/>
          <a:p>
            <a:pPr lvl="0">
              <a:defRPr sz="900" b="0">
                <a:solidFill>
                  <a:srgbClr val="000000"/>
                </a:solidFill>
                <a:latin typeface="Times New Roman" panose="02020603050405020304" pitchFamily="18" charset="0"/>
                <a:cs typeface="Times New Roman" panose="02020603050405020304" pitchFamily="18" charset="0"/>
              </a:defRPr>
            </a:pPr>
            <a:endParaRPr lang="en-US"/>
          </a:p>
        </c:txPr>
        <c:crossAx val="1145865946"/>
        <c:crosses val="max"/>
        <c:crossBetween val="between"/>
      </c:valAx>
    </c:plotArea>
    <c:legend>
      <c:legendPos val="r"/>
      <c:layout>
        <c:manualLayout>
          <c:xMode val="edge"/>
          <c:yMode val="edge"/>
          <c:x val="0.74020791789864537"/>
          <c:y val="8.2351136934743732E-2"/>
          <c:w val="0.25452184733385008"/>
          <c:h val="0.14773266549228514"/>
        </c:manualLayout>
      </c:layout>
      <c:overlay val="0"/>
      <c:txPr>
        <a:bodyPr/>
        <a:lstStyle/>
        <a:p>
          <a:pPr lvl="0">
            <a:defRPr sz="1000" b="0">
              <a:solidFill>
                <a:srgbClr val="1A1A1A"/>
              </a:solidFill>
              <a:latin typeface="Times New Roman" panose="02020603050405020304" pitchFamily="18" charset="0"/>
              <a:cs typeface="Times New Roman" panose="02020603050405020304" pitchFamily="18" charset="0"/>
            </a:defRPr>
          </a:pPr>
          <a:endParaRPr lang="en-US"/>
        </a:p>
      </c:txPr>
    </c:legend>
    <c:plotVisOnly val="1"/>
    <c:dispBlanksAs val="zero"/>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A668B-F331-7F42-AA4E-015DF9A0B69B}" type="datetimeFigureOut">
              <a:rPr lang="en-US" smtClean="0"/>
              <a:t>7/17/22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B7789-DB8F-FE42-814B-1F763E940FB7}" type="slidenum">
              <a:rPr lang="en-US" smtClean="0"/>
              <a:t>‹#›</a:t>
            </a:fld>
            <a:endParaRPr lang="en-US"/>
          </a:p>
        </p:txBody>
      </p:sp>
    </p:spTree>
    <p:extLst>
      <p:ext uri="{BB962C8B-B14F-4D97-AF65-F5344CB8AC3E}">
        <p14:creationId xmlns:p14="http://schemas.microsoft.com/office/powerpoint/2010/main" val="1851800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5B7789-DB8F-FE42-814B-1F763E940FB7}" type="slidenum">
              <a:rPr lang="en-US" smtClean="0"/>
              <a:t>17</a:t>
            </a:fld>
            <a:endParaRPr lang="en-US"/>
          </a:p>
        </p:txBody>
      </p:sp>
    </p:spTree>
    <p:extLst>
      <p:ext uri="{BB962C8B-B14F-4D97-AF65-F5344CB8AC3E}">
        <p14:creationId xmlns:p14="http://schemas.microsoft.com/office/powerpoint/2010/main" val="314853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5B7789-DB8F-FE42-814B-1F763E940FB7}" type="slidenum">
              <a:rPr lang="en-US" smtClean="0"/>
              <a:t>18</a:t>
            </a:fld>
            <a:endParaRPr lang="en-US"/>
          </a:p>
        </p:txBody>
      </p:sp>
    </p:spTree>
    <p:extLst>
      <p:ext uri="{BB962C8B-B14F-4D97-AF65-F5344CB8AC3E}">
        <p14:creationId xmlns:p14="http://schemas.microsoft.com/office/powerpoint/2010/main" val="409084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0284-605E-1341-83BC-C4A38ECDDE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3EC50-C392-9447-A01B-06DC8B6B1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DDCE9-66CC-374C-88AF-C72D8314A055}"/>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07EE10DA-5C47-704A-AE63-C4E712EC9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6F168-D9C8-1944-AA3D-777D77274B27}"/>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14369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318D-7456-FA44-99FE-C92598BB2E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871AC6-8D51-1844-95E8-0FBF069B56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CCD97-7974-6745-9BBF-DFC93B5DD06A}"/>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A202E154-1EA8-AC41-8604-38B63627F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AD2C9-FBCA-1247-A202-F3E0E8692899}"/>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4242495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8C08D2-26EF-384E-BD24-A2608B985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E1CB6-E5A9-754F-B583-226EA51F21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8AC74-7012-2441-BBB6-359C0274A301}"/>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149E0DEB-6BF9-E14B-A545-80226BF99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85C0F-0B24-1A40-AB0E-5C5E20AE7D81}"/>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145629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99B6-1216-F441-B046-BF2766D0C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3FB41-D12E-E547-9D5C-B800BCF0D1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DC2D7-8F1A-D040-974F-5485CCAB7A95}"/>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470BD495-DF6B-554E-8A64-033F064F5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5E5F8-2BCB-9A4E-8376-50FB456644EB}"/>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2340994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EC8C-491C-7D4A-8598-F8576FE5F3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6A5DA6-7FF7-C94E-AEA9-0F417B77C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E45446-7D57-8449-A1A5-5309664F93F6}"/>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696340B9-54CD-954D-A114-71C068F16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992AD-EB52-FD43-B0D4-9F792EC5D61F}"/>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258015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BA6-69F0-3B4A-932A-196086A14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4563D-C21C-4C42-AC8B-11C2308209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D67AD6-4FA2-7C48-A955-D8317A62B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3C101B-AA36-C04E-9888-5BC9759E19F7}"/>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6" name="Footer Placeholder 5">
            <a:extLst>
              <a:ext uri="{FF2B5EF4-FFF2-40B4-BE49-F238E27FC236}">
                <a16:creationId xmlns:a16="http://schemas.microsoft.com/office/drawing/2014/main" id="{EFBF9E97-5FFD-3E41-9987-008F25663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4DBBD-B9B1-0E4C-9D06-6E21B551B0B4}"/>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77626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E7E5-8C45-8545-BD55-7CA79A4C0F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BA6647-803C-AF4D-BF7B-A4C206B95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D0C65-B0D7-1549-A2B2-A3D9EEE8D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0CF817-531C-FA4C-85B2-082285640D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0250D7-7C6A-034B-9E99-D687AC9A0D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B8FD1-CF56-094B-9BAD-BCE9A65F310B}"/>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8" name="Footer Placeholder 7">
            <a:extLst>
              <a:ext uri="{FF2B5EF4-FFF2-40B4-BE49-F238E27FC236}">
                <a16:creationId xmlns:a16="http://schemas.microsoft.com/office/drawing/2014/main" id="{47F04539-68B6-974B-80F5-821E717CE9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0BECD-131C-F74E-891D-152F3005AECD}"/>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49610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259C-4ED7-2E4A-BF80-E712DED102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CE512E-47B9-7D4E-9353-AB60895926E1}"/>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4" name="Footer Placeholder 3">
            <a:extLst>
              <a:ext uri="{FF2B5EF4-FFF2-40B4-BE49-F238E27FC236}">
                <a16:creationId xmlns:a16="http://schemas.microsoft.com/office/drawing/2014/main" id="{36B6A476-AA16-8343-B22D-467AE7DB3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7F722E-4C1B-4649-8ED3-3CF68B13FC2A}"/>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188282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6E6CB-1BBD-C44E-AB84-4690407CE891}"/>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3" name="Footer Placeholder 2">
            <a:extLst>
              <a:ext uri="{FF2B5EF4-FFF2-40B4-BE49-F238E27FC236}">
                <a16:creationId xmlns:a16="http://schemas.microsoft.com/office/drawing/2014/main" id="{5B9168B8-2A2C-DD4D-A4D9-EA5797A466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3A2CD4-010B-1C4D-ACC0-E800AC126359}"/>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193934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458E-4B7D-8C44-AB66-90B7A7080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F4E54A-52E4-0549-8452-4C4B30413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64A079-4156-A74C-855B-70E6F3572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40A67-0457-C34D-92E3-0E3843FD5294}"/>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6" name="Footer Placeholder 5">
            <a:extLst>
              <a:ext uri="{FF2B5EF4-FFF2-40B4-BE49-F238E27FC236}">
                <a16:creationId xmlns:a16="http://schemas.microsoft.com/office/drawing/2014/main" id="{ED08A1A1-0784-3D43-A565-3CB471372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91B41-F5CD-5043-9671-2367F21D9AC2}"/>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12245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33A-4634-A94E-88E2-11607CE8B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993F8C-8C54-C846-8AC3-C14C30A9FB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933D4-14CC-9C4F-B0ED-E9ADAC693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3C353-49F1-9945-906C-26E89A72DCD8}"/>
              </a:ext>
            </a:extLst>
          </p:cNvPr>
          <p:cNvSpPr>
            <a:spLocks noGrp="1"/>
          </p:cNvSpPr>
          <p:nvPr>
            <p:ph type="dt" sz="half" idx="10"/>
          </p:nvPr>
        </p:nvSpPr>
        <p:spPr/>
        <p:txBody>
          <a:bodyPr/>
          <a:lstStyle/>
          <a:p>
            <a:fld id="{EAFE2493-5DFC-2D45-B394-6EAD71CB176E}" type="datetimeFigureOut">
              <a:rPr lang="en-US" smtClean="0"/>
              <a:t>7/17/22</a:t>
            </a:fld>
            <a:endParaRPr lang="en-US"/>
          </a:p>
        </p:txBody>
      </p:sp>
      <p:sp>
        <p:nvSpPr>
          <p:cNvPr id="6" name="Footer Placeholder 5">
            <a:extLst>
              <a:ext uri="{FF2B5EF4-FFF2-40B4-BE49-F238E27FC236}">
                <a16:creationId xmlns:a16="http://schemas.microsoft.com/office/drawing/2014/main" id="{10E7EBE5-D6A7-1A4A-A6A7-D93F98ED5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EC0E21-45AF-784A-A78B-CE7ECDAE1FE1}"/>
              </a:ext>
            </a:extLst>
          </p:cNvPr>
          <p:cNvSpPr>
            <a:spLocks noGrp="1"/>
          </p:cNvSpPr>
          <p:nvPr>
            <p:ph type="sldNum" sz="quarter" idx="12"/>
          </p:nvPr>
        </p:nvSpPr>
        <p:spPr/>
        <p:txBody>
          <a:bodyPr/>
          <a:lstStyle/>
          <a:p>
            <a:fld id="{AA20337F-2172-5749-961C-7D384E2B1FF7}" type="slidenum">
              <a:rPr lang="en-US" smtClean="0"/>
              <a:t>‹#›</a:t>
            </a:fld>
            <a:endParaRPr lang="en-US"/>
          </a:p>
        </p:txBody>
      </p:sp>
    </p:spTree>
    <p:extLst>
      <p:ext uri="{BB962C8B-B14F-4D97-AF65-F5344CB8AC3E}">
        <p14:creationId xmlns:p14="http://schemas.microsoft.com/office/powerpoint/2010/main" val="391492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BB2EF8-67FE-1F42-9F51-E9F85BA9E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0289C2-54D7-C840-926B-E5330434F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8E45D-A0CB-8C4F-9C01-71CEBF6E55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E2493-5DFC-2D45-B394-6EAD71CB176E}" type="datetimeFigureOut">
              <a:rPr lang="en-US" smtClean="0"/>
              <a:t>7/17/22</a:t>
            </a:fld>
            <a:endParaRPr lang="en-US"/>
          </a:p>
        </p:txBody>
      </p:sp>
      <p:sp>
        <p:nvSpPr>
          <p:cNvPr id="5" name="Footer Placeholder 4">
            <a:extLst>
              <a:ext uri="{FF2B5EF4-FFF2-40B4-BE49-F238E27FC236}">
                <a16:creationId xmlns:a16="http://schemas.microsoft.com/office/drawing/2014/main" id="{0B0EE6A7-E1E0-E94A-B38D-51FF1AC36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5B346A-3F1D-2B4E-94C4-159F9A823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0337F-2172-5749-961C-7D384E2B1FF7}" type="slidenum">
              <a:rPr lang="en-US" smtClean="0"/>
              <a:t>‹#›</a:t>
            </a:fld>
            <a:endParaRPr lang="en-US"/>
          </a:p>
        </p:txBody>
      </p:sp>
    </p:spTree>
    <p:extLst>
      <p:ext uri="{BB962C8B-B14F-4D97-AF65-F5344CB8AC3E}">
        <p14:creationId xmlns:p14="http://schemas.microsoft.com/office/powerpoint/2010/main" val="356645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2.jpg"/><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98770C51-2258-9C48-A8E2-977EA43AAE84}"/>
              </a:ext>
            </a:extLst>
          </p:cNvPr>
          <p:cNvPicPr>
            <a:picLocks noChangeAspect="1"/>
          </p:cNvPicPr>
          <p:nvPr/>
        </p:nvPicPr>
        <p:blipFill rotWithShape="1">
          <a:blip r:embed="rId2"/>
          <a:srcRect r="3149"/>
          <a:stretch/>
        </p:blipFill>
        <p:spPr>
          <a:xfrm>
            <a:off x="3598500" y="685800"/>
            <a:ext cx="4837712" cy="6858000"/>
          </a:xfrm>
          <a:prstGeom prst="rect">
            <a:avLst/>
          </a:prstGeom>
        </p:spPr>
      </p:pic>
      <p:sp>
        <p:nvSpPr>
          <p:cNvPr id="5" name="Rectangle 4">
            <a:extLst>
              <a:ext uri="{FF2B5EF4-FFF2-40B4-BE49-F238E27FC236}">
                <a16:creationId xmlns:a16="http://schemas.microsoft.com/office/drawing/2014/main" id="{43D3E42E-9F67-9943-B540-9D43050566C1}"/>
              </a:ext>
            </a:extLst>
          </p:cNvPr>
          <p:cNvSpPr/>
          <p:nvPr/>
        </p:nvSpPr>
        <p:spPr>
          <a:xfrm>
            <a:off x="4065407" y="742948"/>
            <a:ext cx="4357686" cy="428625"/>
          </a:xfrm>
          <a:prstGeom prst="rect">
            <a:avLst/>
          </a:prstGeom>
          <a:solidFill>
            <a:schemeClr val="accent6">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29F3E5F-58C4-E647-BAE2-87A7E95569FF}"/>
              </a:ext>
            </a:extLst>
          </p:cNvPr>
          <p:cNvSpPr/>
          <p:nvPr/>
        </p:nvSpPr>
        <p:spPr>
          <a:xfrm>
            <a:off x="3779242" y="1171569"/>
            <a:ext cx="4643851" cy="428625"/>
          </a:xfrm>
          <a:prstGeom prst="rect">
            <a:avLst/>
          </a:prstGeom>
          <a:solidFill>
            <a:schemeClr val="accent6">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D77ED07-6779-C24E-91A4-B85AE3377A51}"/>
              </a:ext>
            </a:extLst>
          </p:cNvPr>
          <p:cNvSpPr/>
          <p:nvPr/>
        </p:nvSpPr>
        <p:spPr>
          <a:xfrm>
            <a:off x="5507026" y="2014530"/>
            <a:ext cx="2916068" cy="476191"/>
          </a:xfrm>
          <a:prstGeom prst="rect">
            <a:avLst/>
          </a:prstGeom>
          <a:solidFill>
            <a:schemeClr val="accent4">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656686D-3F4E-9840-9C7E-6A743ED019BC}"/>
              </a:ext>
            </a:extLst>
          </p:cNvPr>
          <p:cNvSpPr/>
          <p:nvPr/>
        </p:nvSpPr>
        <p:spPr>
          <a:xfrm>
            <a:off x="3797287" y="2495531"/>
            <a:ext cx="4625803" cy="428625"/>
          </a:xfrm>
          <a:prstGeom prst="rect">
            <a:avLst/>
          </a:prstGeom>
          <a:solidFill>
            <a:schemeClr val="accent4">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465FA0-448C-9840-8DFD-FA36800D16E7}"/>
              </a:ext>
            </a:extLst>
          </p:cNvPr>
          <p:cNvSpPr/>
          <p:nvPr/>
        </p:nvSpPr>
        <p:spPr>
          <a:xfrm>
            <a:off x="3797286" y="2933668"/>
            <a:ext cx="4625803" cy="428625"/>
          </a:xfrm>
          <a:prstGeom prst="rect">
            <a:avLst/>
          </a:prstGeom>
          <a:solidFill>
            <a:schemeClr val="accent4">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873532F-DD1A-2C42-A646-0D869461D967}"/>
              </a:ext>
            </a:extLst>
          </p:cNvPr>
          <p:cNvSpPr/>
          <p:nvPr/>
        </p:nvSpPr>
        <p:spPr>
          <a:xfrm>
            <a:off x="3797286" y="3355166"/>
            <a:ext cx="4625803" cy="428625"/>
          </a:xfrm>
          <a:prstGeom prst="rect">
            <a:avLst/>
          </a:prstGeom>
          <a:solidFill>
            <a:schemeClr val="accent4">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50A6B2-472B-EF48-BDD3-D4C194DF24EF}"/>
              </a:ext>
            </a:extLst>
          </p:cNvPr>
          <p:cNvSpPr/>
          <p:nvPr/>
        </p:nvSpPr>
        <p:spPr>
          <a:xfrm>
            <a:off x="3797287" y="3776664"/>
            <a:ext cx="1709740" cy="428625"/>
          </a:xfrm>
          <a:prstGeom prst="rect">
            <a:avLst/>
          </a:prstGeom>
          <a:solidFill>
            <a:schemeClr val="accent4">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5B83A58-0721-384B-8728-B36D1E0CB734}"/>
              </a:ext>
            </a:extLst>
          </p:cNvPr>
          <p:cNvSpPr txBox="1"/>
          <p:nvPr/>
        </p:nvSpPr>
        <p:spPr>
          <a:xfrm>
            <a:off x="8565573" y="1179517"/>
            <a:ext cx="845103" cy="369332"/>
          </a:xfrm>
          <a:prstGeom prst="rect">
            <a:avLst/>
          </a:prstGeom>
          <a:noFill/>
        </p:spPr>
        <p:txBody>
          <a:bodyPr wrap="none" rtlCol="0">
            <a:spAutoFit/>
          </a:bodyPr>
          <a:lstStyle/>
          <a:p>
            <a:r>
              <a:rPr lang="en-US" b="1" dirty="0">
                <a:solidFill>
                  <a:srgbClr val="C00000"/>
                </a:solidFill>
              </a:rPr>
              <a:t>[claim]</a:t>
            </a:r>
          </a:p>
        </p:txBody>
      </p:sp>
      <p:sp>
        <p:nvSpPr>
          <p:cNvPr id="13" name="TextBox 12">
            <a:extLst>
              <a:ext uri="{FF2B5EF4-FFF2-40B4-BE49-F238E27FC236}">
                <a16:creationId xmlns:a16="http://schemas.microsoft.com/office/drawing/2014/main" id="{9F161699-7785-5E4E-B37C-81E79988FB33}"/>
              </a:ext>
            </a:extLst>
          </p:cNvPr>
          <p:cNvSpPr txBox="1"/>
          <p:nvPr/>
        </p:nvSpPr>
        <p:spPr>
          <a:xfrm>
            <a:off x="8436211" y="2904846"/>
            <a:ext cx="1103828" cy="369332"/>
          </a:xfrm>
          <a:prstGeom prst="rect">
            <a:avLst/>
          </a:prstGeom>
          <a:noFill/>
        </p:spPr>
        <p:txBody>
          <a:bodyPr wrap="none" rtlCol="0">
            <a:spAutoFit/>
          </a:bodyPr>
          <a:lstStyle/>
          <a:p>
            <a:r>
              <a:rPr lang="en-US" b="1" dirty="0">
                <a:solidFill>
                  <a:srgbClr val="C00000"/>
                </a:solidFill>
              </a:rPr>
              <a:t>[premise]</a:t>
            </a:r>
          </a:p>
        </p:txBody>
      </p:sp>
      <p:sp>
        <p:nvSpPr>
          <p:cNvPr id="14" name="TextBox 13">
            <a:extLst>
              <a:ext uri="{FF2B5EF4-FFF2-40B4-BE49-F238E27FC236}">
                <a16:creationId xmlns:a16="http://schemas.microsoft.com/office/drawing/2014/main" id="{CCE16DD9-8219-994A-8434-AD6A65083BC1}"/>
              </a:ext>
            </a:extLst>
          </p:cNvPr>
          <p:cNvSpPr txBox="1"/>
          <p:nvPr/>
        </p:nvSpPr>
        <p:spPr>
          <a:xfrm>
            <a:off x="8423089" y="5493181"/>
            <a:ext cx="1446935" cy="369332"/>
          </a:xfrm>
          <a:prstGeom prst="rect">
            <a:avLst/>
          </a:prstGeom>
          <a:noFill/>
        </p:spPr>
        <p:txBody>
          <a:bodyPr wrap="none" rtlCol="0">
            <a:spAutoFit/>
          </a:bodyPr>
          <a:lstStyle/>
          <a:p>
            <a:r>
              <a:rPr lang="en-US" b="1" dirty="0">
                <a:solidFill>
                  <a:srgbClr val="C00000"/>
                </a:solidFill>
              </a:rPr>
              <a:t>[informative]</a:t>
            </a:r>
          </a:p>
        </p:txBody>
      </p:sp>
      <p:sp>
        <p:nvSpPr>
          <p:cNvPr id="15" name="Rectangle 14">
            <a:extLst>
              <a:ext uri="{FF2B5EF4-FFF2-40B4-BE49-F238E27FC236}">
                <a16:creationId xmlns:a16="http://schemas.microsoft.com/office/drawing/2014/main" id="{46ED86E3-79F6-164A-9060-CE36F2F28ED6}"/>
              </a:ext>
            </a:extLst>
          </p:cNvPr>
          <p:cNvSpPr/>
          <p:nvPr/>
        </p:nvSpPr>
        <p:spPr>
          <a:xfrm>
            <a:off x="3779242" y="1600228"/>
            <a:ext cx="4625805" cy="428625"/>
          </a:xfrm>
          <a:prstGeom prst="rect">
            <a:avLst/>
          </a:prstGeom>
          <a:solidFill>
            <a:schemeClr val="accent6">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B528AB-1C57-E34F-83A8-EAAD16CF9B36}"/>
              </a:ext>
            </a:extLst>
          </p:cNvPr>
          <p:cNvSpPr/>
          <p:nvPr/>
        </p:nvSpPr>
        <p:spPr>
          <a:xfrm>
            <a:off x="3782997" y="2018313"/>
            <a:ext cx="1709740" cy="476191"/>
          </a:xfrm>
          <a:prstGeom prst="rect">
            <a:avLst/>
          </a:prstGeom>
          <a:solidFill>
            <a:schemeClr val="accent6">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DD9BCFC-AFC1-0346-B151-88608D7EFCCB}"/>
              </a:ext>
            </a:extLst>
          </p:cNvPr>
          <p:cNvSpPr txBox="1"/>
          <p:nvPr/>
        </p:nvSpPr>
        <p:spPr>
          <a:xfrm>
            <a:off x="3731098" y="179553"/>
            <a:ext cx="4705113" cy="400110"/>
          </a:xfrm>
          <a:prstGeom prst="rect">
            <a:avLst/>
          </a:prstGeom>
          <a:solidFill>
            <a:schemeClr val="accent2">
              <a:lumMod val="60000"/>
              <a:lumOff val="40000"/>
              <a:alpha val="55000"/>
            </a:schemeClr>
          </a:solidFill>
        </p:spPr>
        <p:txBody>
          <a:bodyPr wrap="square" rtlCol="0">
            <a:spAutoFit/>
          </a:bodyPr>
          <a:lstStyle/>
          <a:p>
            <a:r>
              <a:rPr lang="en-US" sz="2000" b="1" dirty="0">
                <a:solidFill>
                  <a:srgbClr val="C00000"/>
                </a:solidFill>
              </a:rPr>
              <a:t>Topic: Gun Control               Stance: Support </a:t>
            </a:r>
          </a:p>
        </p:txBody>
      </p:sp>
      <p:pic>
        <p:nvPicPr>
          <p:cNvPr id="21" name="Picture 20">
            <a:extLst>
              <a:ext uri="{FF2B5EF4-FFF2-40B4-BE49-F238E27FC236}">
                <a16:creationId xmlns:a16="http://schemas.microsoft.com/office/drawing/2014/main" id="{CB4BFA02-1EF0-6A4E-8DC0-CEA3A32614E5}"/>
              </a:ext>
            </a:extLst>
          </p:cNvPr>
          <p:cNvPicPr>
            <a:picLocks noChangeAspect="1"/>
          </p:cNvPicPr>
          <p:nvPr/>
        </p:nvPicPr>
        <p:blipFill>
          <a:blip r:embed="rId3"/>
          <a:stretch>
            <a:fillRect/>
          </a:stretch>
        </p:blipFill>
        <p:spPr>
          <a:xfrm>
            <a:off x="528721" y="-913998"/>
            <a:ext cx="11431058" cy="6770180"/>
          </a:xfrm>
          <a:prstGeom prst="rect">
            <a:avLst/>
          </a:prstGeom>
        </p:spPr>
      </p:pic>
    </p:spTree>
    <p:extLst>
      <p:ext uri="{BB962C8B-B14F-4D97-AF65-F5344CB8AC3E}">
        <p14:creationId xmlns:p14="http://schemas.microsoft.com/office/powerpoint/2010/main" val="3595520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A10A4-1D1B-4144-AD80-3A489E0F3BA1}"/>
              </a:ext>
            </a:extLst>
          </p:cNvPr>
          <p:cNvSpPr/>
          <p:nvPr/>
        </p:nvSpPr>
        <p:spPr>
          <a:xfrm>
            <a:off x="1304276" y="3567493"/>
            <a:ext cx="3630612" cy="230832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You know, if you really wanted to end gun violence you could focus on mental health instead of gun control restrictions that don’t actually prevent mentally unstable people from obtaining guns illegally</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20602B6-AF09-5A40-8092-ACC22BE5A070}"/>
              </a:ext>
            </a:extLst>
          </p:cNvPr>
          <p:cNvSpPr/>
          <p:nvPr/>
        </p:nvSpPr>
        <p:spPr>
          <a:xfrm>
            <a:off x="8453428" y="3519799"/>
            <a:ext cx="3655515"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Unfortunately, common people don’t have the luxury to use military and law enforcement protection like the politicians do in DC today. Most of these high murder rate cities have the strictest gun control laws so citizens can’t easily arm themselves</a:t>
            </a:r>
          </a:p>
        </p:txBody>
      </p:sp>
      <p:pic>
        <p:nvPicPr>
          <p:cNvPr id="3" name="Picture 2" descr="Image">
            <a:extLst>
              <a:ext uri="{FF2B5EF4-FFF2-40B4-BE49-F238E27FC236}">
                <a16:creationId xmlns:a16="http://schemas.microsoft.com/office/drawing/2014/main" id="{540DC698-8124-21DA-B344-8A6EF4C8F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353" y="1431623"/>
            <a:ext cx="3396457" cy="2135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6A493D-4F04-384B-CF25-342DF6596593}"/>
              </a:ext>
            </a:extLst>
          </p:cNvPr>
          <p:cNvPicPr>
            <a:picLocks noChangeAspect="1"/>
          </p:cNvPicPr>
          <p:nvPr/>
        </p:nvPicPr>
        <p:blipFill>
          <a:blip r:embed="rId3"/>
          <a:stretch>
            <a:fillRect/>
          </a:stretch>
        </p:blipFill>
        <p:spPr>
          <a:xfrm>
            <a:off x="8534506" y="1394525"/>
            <a:ext cx="3457270" cy="2135870"/>
          </a:xfrm>
          <a:prstGeom prst="rect">
            <a:avLst/>
          </a:prstGeom>
        </p:spPr>
      </p:pic>
      <p:pic>
        <p:nvPicPr>
          <p:cNvPr id="2052" name="Picture 4">
            <a:extLst>
              <a:ext uri="{FF2B5EF4-FFF2-40B4-BE49-F238E27FC236}">
                <a16:creationId xmlns:a16="http://schemas.microsoft.com/office/drawing/2014/main" id="{F1CC9320-3A3D-8424-192C-0B177335E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138" y="1418372"/>
            <a:ext cx="3457270" cy="21491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661811-C511-970C-06CC-0108F9855F3C}"/>
              </a:ext>
            </a:extLst>
          </p:cNvPr>
          <p:cNvSpPr/>
          <p:nvPr/>
        </p:nvSpPr>
        <p:spPr>
          <a:xfrm>
            <a:off x="4802369" y="3567493"/>
            <a:ext cx="3651060"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It’s not the gun. It’s the operator. Gun control including gun bans does not deter the bad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of willful miscreants from acquiring guns and committing violent crime. Gun control is not crime control</a:t>
            </a:r>
          </a:p>
        </p:txBody>
      </p:sp>
      <p:sp>
        <p:nvSpPr>
          <p:cNvPr id="6" name="Rectangle 5">
            <a:extLst>
              <a:ext uri="{FF2B5EF4-FFF2-40B4-BE49-F238E27FC236}">
                <a16:creationId xmlns:a16="http://schemas.microsoft.com/office/drawing/2014/main" id="{10FA1991-5D60-2E24-0FBD-BD54B92F0A3A}"/>
              </a:ext>
            </a:extLst>
          </p:cNvPr>
          <p:cNvSpPr/>
          <p:nvPr/>
        </p:nvSpPr>
        <p:spPr>
          <a:xfrm>
            <a:off x="1362487" y="1038444"/>
            <a:ext cx="346024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Image Persuasiveness Score = 0.0</a:t>
            </a:r>
          </a:p>
        </p:txBody>
      </p:sp>
      <p:sp>
        <p:nvSpPr>
          <p:cNvPr id="7" name="Rectangle 6">
            <a:extLst>
              <a:ext uri="{FF2B5EF4-FFF2-40B4-BE49-F238E27FC236}">
                <a16:creationId xmlns:a16="http://schemas.microsoft.com/office/drawing/2014/main" id="{3542C97C-7F86-00CF-746D-2D1146564573}"/>
              </a:ext>
            </a:extLst>
          </p:cNvPr>
          <p:cNvSpPr/>
          <p:nvPr/>
        </p:nvSpPr>
        <p:spPr>
          <a:xfrm>
            <a:off x="4897777" y="1025193"/>
            <a:ext cx="346024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Image Persuasiveness Score = 0.6</a:t>
            </a:r>
          </a:p>
        </p:txBody>
      </p:sp>
      <p:sp>
        <p:nvSpPr>
          <p:cNvPr id="8" name="Rectangle 7">
            <a:extLst>
              <a:ext uri="{FF2B5EF4-FFF2-40B4-BE49-F238E27FC236}">
                <a16:creationId xmlns:a16="http://schemas.microsoft.com/office/drawing/2014/main" id="{E12CD49E-BBE3-738A-D228-11902668272F}"/>
              </a:ext>
            </a:extLst>
          </p:cNvPr>
          <p:cNvSpPr/>
          <p:nvPr/>
        </p:nvSpPr>
        <p:spPr>
          <a:xfrm>
            <a:off x="8551063" y="1025193"/>
            <a:ext cx="346024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Image Persuasiveness Score = 1.2</a:t>
            </a:r>
          </a:p>
        </p:txBody>
      </p:sp>
    </p:spTree>
    <p:extLst>
      <p:ext uri="{BB962C8B-B14F-4D97-AF65-F5344CB8AC3E}">
        <p14:creationId xmlns:p14="http://schemas.microsoft.com/office/powerpoint/2010/main" val="406025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23B6D57-2AF0-1044-BB23-47810D666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502" y="1927157"/>
            <a:ext cx="3148011" cy="2011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E944F1-9DC9-D946-9AB3-975A93D97A02}"/>
              </a:ext>
            </a:extLst>
          </p:cNvPr>
          <p:cNvSpPr/>
          <p:nvPr/>
        </p:nvSpPr>
        <p:spPr>
          <a:xfrm>
            <a:off x="4006235" y="4019660"/>
            <a:ext cx="3216278"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Scene photo</a:t>
            </a:r>
            <a:r>
              <a:rPr lang="en-US" dirty="0">
                <a:latin typeface="Times New Roman" panose="02020603050405020304" pitchFamily="18" charset="0"/>
                <a:cs typeface="Times New Roman" panose="02020603050405020304" pitchFamily="18" charset="0"/>
              </a:rPr>
              <a:t>: America has a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 problem the manufacturers make money hand over fist, funnel millions into the #GOP and we lose lives</a:t>
            </a:r>
          </a:p>
        </p:txBody>
      </p:sp>
      <p:pic>
        <p:nvPicPr>
          <p:cNvPr id="3076" name="Picture 4">
            <a:extLst>
              <a:ext uri="{FF2B5EF4-FFF2-40B4-BE49-F238E27FC236}">
                <a16:creationId xmlns:a16="http://schemas.microsoft.com/office/drawing/2014/main" id="{A4DD3B9A-2941-6344-9923-5F08F8055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546" y="1927156"/>
            <a:ext cx="3148011" cy="20119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DF8CB7-C907-C944-96DC-8BAC145B907F}"/>
              </a:ext>
            </a:extLst>
          </p:cNvPr>
          <p:cNvSpPr/>
          <p:nvPr/>
        </p:nvSpPr>
        <p:spPr>
          <a:xfrm>
            <a:off x="7226278" y="4001951"/>
            <a:ext cx="3281364"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Symbolic</a:t>
            </a:r>
            <a:r>
              <a:rPr lang="en-US" dirty="0">
                <a:latin typeface="Times New Roman" panose="02020603050405020304" pitchFamily="18" charset="0"/>
                <a:cs typeface="Times New Roman" panose="02020603050405020304" pitchFamily="18" charset="0"/>
              </a:rPr>
              <a:t>: Thanks for all your 201cThoughts and Prayers. They are saving lives right and left. Clearly. #</a:t>
            </a:r>
            <a:r>
              <a:rPr lang="en-US" dirty="0" err="1">
                <a:latin typeface="Times New Roman" panose="02020603050405020304" pitchFamily="18" charset="0"/>
                <a:cs typeface="Times New Roman" panose="02020603050405020304" pitchFamily="18" charset="0"/>
              </a:rPr>
              <a:t>GunControlNow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BoulderStrong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GunViolence</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B3D996F-9918-9FB5-C62D-1D567DE0AB9D}"/>
              </a:ext>
            </a:extLst>
          </p:cNvPr>
          <p:cNvSpPr/>
          <p:nvPr/>
        </p:nvSpPr>
        <p:spPr>
          <a:xfrm>
            <a:off x="694148" y="4015204"/>
            <a:ext cx="3524704"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Slogan</a:t>
            </a:r>
            <a:r>
              <a:rPr lang="en-US" dirty="0">
                <a:latin typeface="Times New Roman" panose="02020603050405020304" pitchFamily="18" charset="0"/>
                <a:cs typeface="Times New Roman" panose="02020603050405020304" pitchFamily="18" charset="0"/>
              </a:rPr>
              <a:t>: New research shows that the US has so much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 because of GUNS! Make our country safer for everyone.  Demand #</a:t>
            </a:r>
            <a:r>
              <a:rPr lang="en-US" dirty="0" err="1">
                <a:latin typeface="Times New Roman" panose="02020603050405020304" pitchFamily="18" charset="0"/>
                <a:cs typeface="Times New Roman" panose="02020603050405020304" pitchFamily="18" charset="0"/>
              </a:rPr>
              <a:t>GunControlNow</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96A6141-7201-4745-A6EE-C226C9A93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58" y="1927157"/>
            <a:ext cx="3148011" cy="201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36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A36F6B-F3E9-3210-A995-19DF2B736B6E}"/>
              </a:ext>
            </a:extLst>
          </p:cNvPr>
          <p:cNvGrpSpPr/>
          <p:nvPr/>
        </p:nvGrpSpPr>
        <p:grpSpPr>
          <a:xfrm>
            <a:off x="1877255" y="331303"/>
            <a:ext cx="6392105" cy="3591474"/>
            <a:chOff x="1704975" y="1802294"/>
            <a:chExt cx="6996330" cy="3850417"/>
          </a:xfrm>
        </p:grpSpPr>
        <p:pic>
          <p:nvPicPr>
            <p:cNvPr id="3" name="Picture 2" descr="Image">
              <a:extLst>
                <a:ext uri="{FF2B5EF4-FFF2-40B4-BE49-F238E27FC236}">
                  <a16:creationId xmlns:a16="http://schemas.microsoft.com/office/drawing/2014/main" id="{C48DBB4B-D51B-A18E-BEE7-0AE00A5F8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8" y="1802295"/>
              <a:ext cx="3255962" cy="19696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DE3D99-60EE-0B19-7CA5-23D9163ED94C}"/>
                </a:ext>
              </a:extLst>
            </p:cNvPr>
            <p:cNvSpPr/>
            <p:nvPr/>
          </p:nvSpPr>
          <p:spPr>
            <a:xfrm>
              <a:off x="1704975" y="3771899"/>
              <a:ext cx="3524619" cy="188081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Statistics</a:t>
              </a:r>
              <a:r>
                <a:rPr lang="en-US" dirty="0">
                  <a:latin typeface="Times New Roman" panose="02020603050405020304" pitchFamily="18" charset="0"/>
                  <a:cs typeface="Times New Roman" panose="02020603050405020304" pitchFamily="18" charset="0"/>
                </a:rPr>
                <a:t>: Compared to other developed countries the US suffers from higher gun fatalities than many other countries it has a more than 3 times the amount of deaths</a:t>
              </a:r>
            </a:p>
          </p:txBody>
        </p:sp>
        <p:sp>
          <p:nvSpPr>
            <p:cNvPr id="5" name="Rectangle 4">
              <a:extLst>
                <a:ext uri="{FF2B5EF4-FFF2-40B4-BE49-F238E27FC236}">
                  <a16:creationId xmlns:a16="http://schemas.microsoft.com/office/drawing/2014/main" id="{71AC0514-F04A-EBF0-EC70-861C68CE96A9}"/>
                </a:ext>
              </a:extLst>
            </p:cNvPr>
            <p:cNvSpPr/>
            <p:nvPr/>
          </p:nvSpPr>
          <p:spPr>
            <a:xfrm>
              <a:off x="5176686" y="3791634"/>
              <a:ext cx="3524619" cy="1583843"/>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Testimony</a:t>
              </a:r>
              <a:r>
                <a:rPr lang="en-US" dirty="0">
                  <a:latin typeface="Times New Roman" panose="02020603050405020304" pitchFamily="18" charset="0"/>
                  <a:cs typeface="Times New Roman" panose="02020603050405020304" pitchFamily="18" charset="0"/>
                </a:rPr>
                <a:t>: Nobody NEEDS to own an assault rifle. #</a:t>
              </a:r>
              <a:r>
                <a:rPr lang="en-US" dirty="0" err="1">
                  <a:latin typeface="Times New Roman" panose="02020603050405020304" pitchFamily="18" charset="0"/>
                  <a:cs typeface="Times New Roman" panose="02020603050405020304" pitchFamily="18" charset="0"/>
                </a:rPr>
                <a:t>BanAssaultWeapons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GunReformNow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BoulderMassacre</a:t>
              </a:r>
              <a:endParaRPr lang="en-US" dirty="0">
                <a:latin typeface="Times New Roman" panose="02020603050405020304" pitchFamily="18" charset="0"/>
                <a:cs typeface="Times New Roman" panose="02020603050405020304" pitchFamily="18" charset="0"/>
              </a:endParaRPr>
            </a:p>
          </p:txBody>
        </p:sp>
        <p:pic>
          <p:nvPicPr>
            <p:cNvPr id="6" name="Picture 4">
              <a:extLst>
                <a:ext uri="{FF2B5EF4-FFF2-40B4-BE49-F238E27FC236}">
                  <a16:creationId xmlns:a16="http://schemas.microsoft.com/office/drawing/2014/main" id="{E1F3CE84-E166-6F57-3800-58C6302C5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858" y="1802294"/>
              <a:ext cx="3255963" cy="1969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133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E8E26D-5DB2-F647-9155-75E5766B0818}"/>
              </a:ext>
            </a:extLst>
          </p:cNvPr>
          <p:cNvPicPr>
            <a:picLocks noChangeAspect="1"/>
          </p:cNvPicPr>
          <p:nvPr/>
        </p:nvPicPr>
        <p:blipFill>
          <a:blip r:embed="rId2"/>
          <a:stretch>
            <a:fillRect/>
          </a:stretch>
        </p:blipFill>
        <p:spPr>
          <a:xfrm>
            <a:off x="1153842" y="710914"/>
            <a:ext cx="2617172" cy="1968163"/>
          </a:xfrm>
          <a:prstGeom prst="rect">
            <a:avLst/>
          </a:prstGeom>
        </p:spPr>
      </p:pic>
      <p:pic>
        <p:nvPicPr>
          <p:cNvPr id="3" name="Picture 2">
            <a:extLst>
              <a:ext uri="{FF2B5EF4-FFF2-40B4-BE49-F238E27FC236}">
                <a16:creationId xmlns:a16="http://schemas.microsoft.com/office/drawing/2014/main" id="{E6223B95-B411-594E-9FDE-175EFDC60CB8}"/>
              </a:ext>
            </a:extLst>
          </p:cNvPr>
          <p:cNvPicPr>
            <a:picLocks noChangeAspect="1"/>
          </p:cNvPicPr>
          <p:nvPr/>
        </p:nvPicPr>
        <p:blipFill>
          <a:blip r:embed="rId3"/>
          <a:stretch>
            <a:fillRect/>
          </a:stretch>
        </p:blipFill>
        <p:spPr>
          <a:xfrm>
            <a:off x="3815159" y="695174"/>
            <a:ext cx="2617172" cy="1965407"/>
          </a:xfrm>
          <a:prstGeom prst="rect">
            <a:avLst/>
          </a:prstGeom>
        </p:spPr>
      </p:pic>
      <p:pic>
        <p:nvPicPr>
          <p:cNvPr id="5" name="Picture 4">
            <a:extLst>
              <a:ext uri="{FF2B5EF4-FFF2-40B4-BE49-F238E27FC236}">
                <a16:creationId xmlns:a16="http://schemas.microsoft.com/office/drawing/2014/main" id="{DD00C451-E073-A249-B248-843611BEA58A}"/>
              </a:ext>
            </a:extLst>
          </p:cNvPr>
          <p:cNvPicPr>
            <a:picLocks noChangeAspect="1"/>
          </p:cNvPicPr>
          <p:nvPr/>
        </p:nvPicPr>
        <p:blipFill>
          <a:blip r:embed="rId4"/>
          <a:stretch>
            <a:fillRect/>
          </a:stretch>
        </p:blipFill>
        <p:spPr>
          <a:xfrm>
            <a:off x="6476476" y="695174"/>
            <a:ext cx="2497255" cy="1949667"/>
          </a:xfrm>
          <a:prstGeom prst="rect">
            <a:avLst/>
          </a:prstGeom>
        </p:spPr>
      </p:pic>
      <p:pic>
        <p:nvPicPr>
          <p:cNvPr id="4" name="Picture 3">
            <a:extLst>
              <a:ext uri="{FF2B5EF4-FFF2-40B4-BE49-F238E27FC236}">
                <a16:creationId xmlns:a16="http://schemas.microsoft.com/office/drawing/2014/main" id="{8F6CC2FD-7C9D-11AE-553C-C02E27BAD493}"/>
              </a:ext>
            </a:extLst>
          </p:cNvPr>
          <p:cNvPicPr>
            <a:picLocks noChangeAspect="1"/>
          </p:cNvPicPr>
          <p:nvPr/>
        </p:nvPicPr>
        <p:blipFill>
          <a:blip r:embed="rId5"/>
          <a:stretch>
            <a:fillRect/>
          </a:stretch>
        </p:blipFill>
        <p:spPr>
          <a:xfrm>
            <a:off x="1094216" y="2660581"/>
            <a:ext cx="4108405" cy="2212218"/>
          </a:xfrm>
          <a:prstGeom prst="rect">
            <a:avLst/>
          </a:prstGeom>
        </p:spPr>
      </p:pic>
      <p:pic>
        <p:nvPicPr>
          <p:cNvPr id="13" name="Picture 12">
            <a:extLst>
              <a:ext uri="{FF2B5EF4-FFF2-40B4-BE49-F238E27FC236}">
                <a16:creationId xmlns:a16="http://schemas.microsoft.com/office/drawing/2014/main" id="{DA59F5DB-F463-7A3D-5D0E-7C97DCEB1908}"/>
              </a:ext>
            </a:extLst>
          </p:cNvPr>
          <p:cNvPicPr>
            <a:picLocks noChangeAspect="1"/>
          </p:cNvPicPr>
          <p:nvPr/>
        </p:nvPicPr>
        <p:blipFill>
          <a:blip r:embed="rId6"/>
          <a:stretch>
            <a:fillRect/>
          </a:stretch>
        </p:blipFill>
        <p:spPr>
          <a:xfrm>
            <a:off x="1094216" y="4898893"/>
            <a:ext cx="4060244" cy="1802531"/>
          </a:xfrm>
          <a:prstGeom prst="rect">
            <a:avLst/>
          </a:prstGeom>
        </p:spPr>
      </p:pic>
    </p:spTree>
    <p:extLst>
      <p:ext uri="{BB962C8B-B14F-4D97-AF65-F5344CB8AC3E}">
        <p14:creationId xmlns:p14="http://schemas.microsoft.com/office/powerpoint/2010/main" val="2013462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97541FD-CF94-69D4-E382-828BB00B5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745299"/>
            <a:ext cx="1916029" cy="17311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7410B59-C6ED-E6CD-6D1E-9F37D318CB41}"/>
              </a:ext>
            </a:extLst>
          </p:cNvPr>
          <p:cNvSpPr/>
          <p:nvPr/>
        </p:nvSpPr>
        <p:spPr>
          <a:xfrm>
            <a:off x="558715" y="2581126"/>
            <a:ext cx="1988219" cy="1600438"/>
          </a:xfrm>
          <a:prstGeom prst="rect">
            <a:avLst/>
          </a:prstGeom>
        </p:spPr>
        <p:txBody>
          <a:bodyPr wrap="square">
            <a:spAutoFit/>
          </a:bodyPr>
          <a:lstStyle/>
          <a:p>
            <a:r>
              <a:rPr lang="en-US" sz="1400" b="1" dirty="0"/>
              <a:t>Logos: </a:t>
            </a:r>
            <a:r>
              <a:rPr lang="en-US" sz="1400" dirty="0"/>
              <a:t>Gun deaths and gun ownership by population - by country. Hmmm. Well, this doesn't take much effort to figure out why we've got such #</a:t>
            </a:r>
            <a:r>
              <a:rPr lang="en-US" sz="1400" dirty="0" err="1"/>
              <a:t>GunViolence</a:t>
            </a:r>
            <a:r>
              <a:rPr lang="en-US" sz="1400" dirty="0"/>
              <a:t>…</a:t>
            </a:r>
          </a:p>
        </p:txBody>
      </p:sp>
      <p:pic>
        <p:nvPicPr>
          <p:cNvPr id="10" name="Picture 4">
            <a:extLst>
              <a:ext uri="{FF2B5EF4-FFF2-40B4-BE49-F238E27FC236}">
                <a16:creationId xmlns:a16="http://schemas.microsoft.com/office/drawing/2014/main" id="{86483BF5-C2B0-8035-412F-5C245CB82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934" y="939451"/>
            <a:ext cx="1916029" cy="16639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6DD493-A426-9641-276C-C8A23E081023}"/>
              </a:ext>
            </a:extLst>
          </p:cNvPr>
          <p:cNvSpPr/>
          <p:nvPr/>
        </p:nvSpPr>
        <p:spPr>
          <a:xfrm>
            <a:off x="2558966" y="2603449"/>
            <a:ext cx="1916029" cy="1600438"/>
          </a:xfrm>
          <a:prstGeom prst="rect">
            <a:avLst/>
          </a:prstGeom>
        </p:spPr>
        <p:txBody>
          <a:bodyPr wrap="square">
            <a:spAutoFit/>
          </a:bodyPr>
          <a:lstStyle/>
          <a:p>
            <a:r>
              <a:rPr lang="en-US" sz="1400" b="1" dirty="0"/>
              <a:t>Pathos</a:t>
            </a:r>
            <a:r>
              <a:rPr lang="en-US" sz="1400" dirty="0"/>
              <a:t>: A personal narrative - Dr. Sonya Lewis "We must reject helplessness and complacency and we must allow ourselves to feel the raw, sick…</a:t>
            </a:r>
          </a:p>
        </p:txBody>
      </p:sp>
      <p:pic>
        <p:nvPicPr>
          <p:cNvPr id="12" name="Picture 6">
            <a:extLst>
              <a:ext uri="{FF2B5EF4-FFF2-40B4-BE49-F238E27FC236}">
                <a16:creationId xmlns:a16="http://schemas.microsoft.com/office/drawing/2014/main" id="{CE15C5C6-1C7D-4656-03E6-A4A8815A9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153" y="939451"/>
            <a:ext cx="1716004" cy="14575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45CB0D-B5B8-B01F-38E6-4FCFD73E3F01}"/>
              </a:ext>
            </a:extLst>
          </p:cNvPr>
          <p:cNvSpPr/>
          <p:nvPr/>
        </p:nvSpPr>
        <p:spPr>
          <a:xfrm>
            <a:off x="4535153" y="2555673"/>
            <a:ext cx="1595687" cy="1600438"/>
          </a:xfrm>
          <a:prstGeom prst="rect">
            <a:avLst/>
          </a:prstGeom>
        </p:spPr>
        <p:txBody>
          <a:bodyPr wrap="square">
            <a:spAutoFit/>
          </a:bodyPr>
          <a:lstStyle/>
          <a:p>
            <a:r>
              <a:rPr lang="en-US" sz="1400" b="1" dirty="0"/>
              <a:t>Ethos: </a:t>
            </a:r>
            <a:r>
              <a:rPr lang="en-US" sz="1400" dirty="0"/>
              <a:t>The US has 4.4 % of the world's population but 42% of gun violence. #</a:t>
            </a:r>
            <a:r>
              <a:rPr lang="en-US" sz="1400" dirty="0" err="1"/>
              <a:t>guncontrol</a:t>
            </a:r>
            <a:r>
              <a:rPr lang="en-US" sz="1400" dirty="0"/>
              <a:t> #</a:t>
            </a:r>
            <a:r>
              <a:rPr lang="en-US" sz="1400" dirty="0" err="1"/>
              <a:t>gunviolence</a:t>
            </a:r>
            <a:endParaRPr lang="en-US" sz="1400" dirty="0"/>
          </a:p>
        </p:txBody>
      </p:sp>
    </p:spTree>
    <p:extLst>
      <p:ext uri="{BB962C8B-B14F-4D97-AF65-F5344CB8AC3E}">
        <p14:creationId xmlns:p14="http://schemas.microsoft.com/office/powerpoint/2010/main" val="48161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621E2E8-5C78-AD14-80F0-16BCE0D15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733" y="477642"/>
            <a:ext cx="3071039" cy="22225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D510DD-9D1B-FB88-99FF-932D7C9F31FF}"/>
              </a:ext>
            </a:extLst>
          </p:cNvPr>
          <p:cNvSpPr/>
          <p:nvPr/>
        </p:nvSpPr>
        <p:spPr>
          <a:xfrm>
            <a:off x="1285461" y="2714699"/>
            <a:ext cx="3419061"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Logos: </a:t>
            </a:r>
            <a:r>
              <a:rPr lang="en-US" dirty="0">
                <a:latin typeface="Times New Roman" panose="02020603050405020304" pitchFamily="18" charset="0"/>
                <a:cs typeface="Times New Roman" panose="02020603050405020304" pitchFamily="18" charset="0"/>
              </a:rPr>
              <a:t>Gun deaths and gun ownership by population - by country. Hmmm. Well, this doesn't take much effort to figure out why we've got such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a16="http://schemas.microsoft.com/office/drawing/2014/main" id="{34FEB5BB-B5EC-64FA-5837-2B1B8FA4E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227" y="518940"/>
            <a:ext cx="2986817" cy="23083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ACB5D4-D2F9-EAF2-6C53-86CDEDFCD9C9}"/>
              </a:ext>
            </a:extLst>
          </p:cNvPr>
          <p:cNvSpPr/>
          <p:nvPr/>
        </p:nvSpPr>
        <p:spPr>
          <a:xfrm>
            <a:off x="4596259" y="2707470"/>
            <a:ext cx="3222524"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Pathos</a:t>
            </a:r>
            <a:r>
              <a:rPr lang="en-US" dirty="0">
                <a:latin typeface="Times New Roman" panose="02020603050405020304" pitchFamily="18" charset="0"/>
                <a:cs typeface="Times New Roman" panose="02020603050405020304" pitchFamily="18" charset="0"/>
              </a:rPr>
              <a:t>: A personal narrative - Dr. Sonya Lewis “We must reject helplessness and complacency and we must allow ourselves to feel the raw, sick”</a:t>
            </a:r>
          </a:p>
        </p:txBody>
      </p:sp>
      <p:pic>
        <p:nvPicPr>
          <p:cNvPr id="6" name="Picture 6">
            <a:extLst>
              <a:ext uri="{FF2B5EF4-FFF2-40B4-BE49-F238E27FC236}">
                <a16:creationId xmlns:a16="http://schemas.microsoft.com/office/drawing/2014/main" id="{DF95A1B8-C9A5-A86E-0E0E-3C5BBC234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266" y="523612"/>
            <a:ext cx="2986816" cy="21368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FB6B05-D06B-C9DE-A181-E19D4196382F}"/>
              </a:ext>
            </a:extLst>
          </p:cNvPr>
          <p:cNvSpPr/>
          <p:nvPr/>
        </p:nvSpPr>
        <p:spPr>
          <a:xfrm>
            <a:off x="7655266" y="2714699"/>
            <a:ext cx="3214544"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Ethos: </a:t>
            </a:r>
            <a:r>
              <a:rPr lang="en-US" dirty="0">
                <a:latin typeface="Times New Roman" panose="02020603050405020304" pitchFamily="18" charset="0"/>
                <a:cs typeface="Times New Roman" panose="02020603050405020304" pitchFamily="18" charset="0"/>
              </a:rPr>
              <a:t>The US has 4.4 % of the world's population but 42% of gun violence. #</a:t>
            </a:r>
            <a:r>
              <a:rPr lang="en-US" dirty="0" err="1">
                <a:latin typeface="Times New Roman" panose="02020603050405020304" pitchFamily="18" charset="0"/>
                <a:cs typeface="Times New Roman" panose="02020603050405020304" pitchFamily="18" charset="0"/>
              </a:rPr>
              <a:t>guncontrol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gunviolence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48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DAEF3-CE6D-3B56-2BC4-FFFCF95A97A8}"/>
              </a:ext>
            </a:extLst>
          </p:cNvPr>
          <p:cNvPicPr>
            <a:picLocks noChangeAspect="1"/>
          </p:cNvPicPr>
          <p:nvPr/>
        </p:nvPicPr>
        <p:blipFill>
          <a:blip r:embed="rId2"/>
          <a:stretch>
            <a:fillRect/>
          </a:stretch>
        </p:blipFill>
        <p:spPr>
          <a:xfrm>
            <a:off x="1432077" y="3067366"/>
            <a:ext cx="2000056" cy="1144254"/>
          </a:xfrm>
          <a:prstGeom prst="rect">
            <a:avLst/>
          </a:prstGeom>
        </p:spPr>
      </p:pic>
      <p:pic>
        <p:nvPicPr>
          <p:cNvPr id="3" name="Picture 2">
            <a:extLst>
              <a:ext uri="{FF2B5EF4-FFF2-40B4-BE49-F238E27FC236}">
                <a16:creationId xmlns:a16="http://schemas.microsoft.com/office/drawing/2014/main" id="{40A85B02-27B1-3AA4-183E-25982D212881}"/>
              </a:ext>
            </a:extLst>
          </p:cNvPr>
          <p:cNvPicPr>
            <a:picLocks noChangeAspect="1"/>
          </p:cNvPicPr>
          <p:nvPr/>
        </p:nvPicPr>
        <p:blipFill>
          <a:blip r:embed="rId3"/>
          <a:stretch>
            <a:fillRect/>
          </a:stretch>
        </p:blipFill>
        <p:spPr>
          <a:xfrm>
            <a:off x="3287700" y="3117129"/>
            <a:ext cx="1470236" cy="1094491"/>
          </a:xfrm>
          <a:prstGeom prst="rect">
            <a:avLst/>
          </a:prstGeom>
        </p:spPr>
      </p:pic>
      <p:pic>
        <p:nvPicPr>
          <p:cNvPr id="4" name="Picture 3">
            <a:extLst>
              <a:ext uri="{FF2B5EF4-FFF2-40B4-BE49-F238E27FC236}">
                <a16:creationId xmlns:a16="http://schemas.microsoft.com/office/drawing/2014/main" id="{3BF491EE-B3CC-72B3-D026-278D47F00E96}"/>
              </a:ext>
            </a:extLst>
          </p:cNvPr>
          <p:cNvPicPr>
            <a:picLocks noChangeAspect="1"/>
          </p:cNvPicPr>
          <p:nvPr/>
        </p:nvPicPr>
        <p:blipFill>
          <a:blip r:embed="rId4"/>
          <a:stretch>
            <a:fillRect/>
          </a:stretch>
        </p:blipFill>
        <p:spPr>
          <a:xfrm>
            <a:off x="1572017" y="1909618"/>
            <a:ext cx="3169084" cy="1207511"/>
          </a:xfrm>
          <a:prstGeom prst="rect">
            <a:avLst/>
          </a:prstGeom>
        </p:spPr>
      </p:pic>
      <p:sp>
        <p:nvSpPr>
          <p:cNvPr id="6" name="Rectangle 5">
            <a:extLst>
              <a:ext uri="{FF2B5EF4-FFF2-40B4-BE49-F238E27FC236}">
                <a16:creationId xmlns:a16="http://schemas.microsoft.com/office/drawing/2014/main" id="{ADE7373C-ED2E-B417-8932-0B6920393C0F}"/>
              </a:ext>
            </a:extLst>
          </p:cNvPr>
          <p:cNvSpPr/>
          <p:nvPr/>
        </p:nvSpPr>
        <p:spPr>
          <a:xfrm>
            <a:off x="5943498" y="4356099"/>
            <a:ext cx="4677434" cy="769441"/>
          </a:xfrm>
          <a:prstGeom prst="rect">
            <a:avLst/>
          </a:prstGeom>
        </p:spPr>
        <p:txBody>
          <a:bodyPr wrap="square">
            <a:spAutoFit/>
          </a:bodyPr>
          <a:lstStyle/>
          <a:p>
            <a:r>
              <a:rPr lang="en-US" sz="1100" dirty="0"/>
              <a:t>Today is the 8th anniversary of #</a:t>
            </a:r>
            <a:r>
              <a:rPr lang="en-US" sz="1100" dirty="0" err="1"/>
              <a:t>SandyHook</a:t>
            </a:r>
            <a:r>
              <a:rPr lang="en-US" sz="1100" dirty="0"/>
              <a:t> where 20 year old Adam Lanza killed 20 children and six teachers at Sandy Hook Elementary School before killing himself. Gun control, school safety, ending violence against children and preventing bullying matter.</a:t>
            </a:r>
          </a:p>
        </p:txBody>
      </p:sp>
      <p:pic>
        <p:nvPicPr>
          <p:cNvPr id="8" name="Picture 7" descr="A picture containing diagram&#10;&#10;Description automatically generated">
            <a:extLst>
              <a:ext uri="{FF2B5EF4-FFF2-40B4-BE49-F238E27FC236}">
                <a16:creationId xmlns:a16="http://schemas.microsoft.com/office/drawing/2014/main" id="{4C68F865-68DE-6051-A4F1-9EFB65B87BEB}"/>
              </a:ext>
            </a:extLst>
          </p:cNvPr>
          <p:cNvPicPr>
            <a:picLocks noChangeAspect="1"/>
          </p:cNvPicPr>
          <p:nvPr/>
        </p:nvPicPr>
        <p:blipFill>
          <a:blip r:embed="rId5"/>
          <a:stretch>
            <a:fillRect/>
          </a:stretch>
        </p:blipFill>
        <p:spPr>
          <a:xfrm>
            <a:off x="5774498" y="2342367"/>
            <a:ext cx="2013732" cy="2013732"/>
          </a:xfrm>
          <a:prstGeom prst="rect">
            <a:avLst/>
          </a:prstGeom>
        </p:spPr>
      </p:pic>
      <p:pic>
        <p:nvPicPr>
          <p:cNvPr id="10" name="Picture 9" descr="Map&#10;&#10;Description automatically generated">
            <a:extLst>
              <a:ext uri="{FF2B5EF4-FFF2-40B4-BE49-F238E27FC236}">
                <a16:creationId xmlns:a16="http://schemas.microsoft.com/office/drawing/2014/main" id="{43535842-85EE-9CCD-9B65-602A8ED03571}"/>
              </a:ext>
            </a:extLst>
          </p:cNvPr>
          <p:cNvPicPr>
            <a:picLocks noChangeAspect="1"/>
          </p:cNvPicPr>
          <p:nvPr/>
        </p:nvPicPr>
        <p:blipFill>
          <a:blip r:embed="rId6"/>
          <a:stretch>
            <a:fillRect/>
          </a:stretch>
        </p:blipFill>
        <p:spPr>
          <a:xfrm>
            <a:off x="7614646" y="2342367"/>
            <a:ext cx="1466724" cy="2013732"/>
          </a:xfrm>
          <a:prstGeom prst="rect">
            <a:avLst/>
          </a:prstGeom>
        </p:spPr>
      </p:pic>
      <p:pic>
        <p:nvPicPr>
          <p:cNvPr id="12" name="Picture 11" descr="A picture containing text, indoor, automaton&#10;&#10;Description automatically generated">
            <a:extLst>
              <a:ext uri="{FF2B5EF4-FFF2-40B4-BE49-F238E27FC236}">
                <a16:creationId xmlns:a16="http://schemas.microsoft.com/office/drawing/2014/main" id="{7038872D-AFCB-82A5-86EB-8016D7374A0B}"/>
              </a:ext>
            </a:extLst>
          </p:cNvPr>
          <p:cNvPicPr>
            <a:picLocks noChangeAspect="1"/>
          </p:cNvPicPr>
          <p:nvPr/>
        </p:nvPicPr>
        <p:blipFill>
          <a:blip r:embed="rId7"/>
          <a:stretch>
            <a:fillRect/>
          </a:stretch>
        </p:blipFill>
        <p:spPr>
          <a:xfrm>
            <a:off x="9136769" y="2386208"/>
            <a:ext cx="1484163" cy="1969891"/>
          </a:xfrm>
          <a:prstGeom prst="rect">
            <a:avLst/>
          </a:prstGeom>
        </p:spPr>
      </p:pic>
      <p:sp>
        <p:nvSpPr>
          <p:cNvPr id="13" name="TextBox 12">
            <a:extLst>
              <a:ext uri="{FF2B5EF4-FFF2-40B4-BE49-F238E27FC236}">
                <a16:creationId xmlns:a16="http://schemas.microsoft.com/office/drawing/2014/main" id="{4402D08E-6975-358B-A823-29AB7CB3EA78}"/>
              </a:ext>
            </a:extLst>
          </p:cNvPr>
          <p:cNvSpPr txBox="1"/>
          <p:nvPr/>
        </p:nvSpPr>
        <p:spPr>
          <a:xfrm>
            <a:off x="6204695" y="2111535"/>
            <a:ext cx="979755" cy="230832"/>
          </a:xfrm>
          <a:prstGeom prst="rect">
            <a:avLst/>
          </a:prstGeom>
          <a:noFill/>
        </p:spPr>
        <p:txBody>
          <a:bodyPr wrap="none" rtlCol="0">
            <a:spAutoFit/>
          </a:bodyPr>
          <a:lstStyle/>
          <a:p>
            <a:r>
              <a:rPr lang="en-US" sz="900" dirty="0"/>
              <a:t>Probability 0.799</a:t>
            </a:r>
          </a:p>
        </p:txBody>
      </p:sp>
      <p:sp>
        <p:nvSpPr>
          <p:cNvPr id="14" name="TextBox 13">
            <a:extLst>
              <a:ext uri="{FF2B5EF4-FFF2-40B4-BE49-F238E27FC236}">
                <a16:creationId xmlns:a16="http://schemas.microsoft.com/office/drawing/2014/main" id="{586B3C5E-56C6-E7AC-1C24-09ED45FEA4D4}"/>
              </a:ext>
            </a:extLst>
          </p:cNvPr>
          <p:cNvSpPr txBox="1"/>
          <p:nvPr/>
        </p:nvSpPr>
        <p:spPr>
          <a:xfrm>
            <a:off x="7788230" y="2111535"/>
            <a:ext cx="979755" cy="230832"/>
          </a:xfrm>
          <a:prstGeom prst="rect">
            <a:avLst/>
          </a:prstGeom>
          <a:noFill/>
        </p:spPr>
        <p:txBody>
          <a:bodyPr wrap="none" rtlCol="0">
            <a:spAutoFit/>
          </a:bodyPr>
          <a:lstStyle/>
          <a:p>
            <a:r>
              <a:rPr lang="en-US" sz="900" dirty="0"/>
              <a:t>Probability 0.796</a:t>
            </a:r>
          </a:p>
        </p:txBody>
      </p:sp>
      <p:sp>
        <p:nvSpPr>
          <p:cNvPr id="15" name="TextBox 14">
            <a:extLst>
              <a:ext uri="{FF2B5EF4-FFF2-40B4-BE49-F238E27FC236}">
                <a16:creationId xmlns:a16="http://schemas.microsoft.com/office/drawing/2014/main" id="{4366D87E-7279-ECEB-ADA0-58FE489A0559}"/>
              </a:ext>
            </a:extLst>
          </p:cNvPr>
          <p:cNvSpPr txBox="1"/>
          <p:nvPr/>
        </p:nvSpPr>
        <p:spPr>
          <a:xfrm>
            <a:off x="9389965" y="2096327"/>
            <a:ext cx="979755" cy="230832"/>
          </a:xfrm>
          <a:prstGeom prst="rect">
            <a:avLst/>
          </a:prstGeom>
          <a:noFill/>
        </p:spPr>
        <p:txBody>
          <a:bodyPr wrap="none" rtlCol="0">
            <a:spAutoFit/>
          </a:bodyPr>
          <a:lstStyle/>
          <a:p>
            <a:r>
              <a:rPr lang="en-US" sz="900" dirty="0"/>
              <a:t>Probability 0.775</a:t>
            </a:r>
          </a:p>
        </p:txBody>
      </p:sp>
    </p:spTree>
    <p:extLst>
      <p:ext uri="{BB962C8B-B14F-4D97-AF65-F5344CB8AC3E}">
        <p14:creationId xmlns:p14="http://schemas.microsoft.com/office/powerpoint/2010/main" val="260934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full of guns&#10;&#10;Description automatically generated with low confidence">
            <a:extLst>
              <a:ext uri="{FF2B5EF4-FFF2-40B4-BE49-F238E27FC236}">
                <a16:creationId xmlns:a16="http://schemas.microsoft.com/office/drawing/2014/main" id="{15EEEABD-1764-2951-EB36-D275F1137236}"/>
              </a:ext>
            </a:extLst>
          </p:cNvPr>
          <p:cNvPicPr>
            <a:picLocks noChangeAspect="1"/>
          </p:cNvPicPr>
          <p:nvPr/>
        </p:nvPicPr>
        <p:blipFill>
          <a:blip r:embed="rId3"/>
          <a:stretch>
            <a:fillRect/>
          </a:stretch>
        </p:blipFill>
        <p:spPr>
          <a:xfrm>
            <a:off x="1694756" y="1550504"/>
            <a:ext cx="2202903" cy="1522243"/>
          </a:xfrm>
          <a:prstGeom prst="rect">
            <a:avLst/>
          </a:prstGeom>
        </p:spPr>
      </p:pic>
      <p:sp>
        <p:nvSpPr>
          <p:cNvPr id="7" name="TextBox 6">
            <a:extLst>
              <a:ext uri="{FF2B5EF4-FFF2-40B4-BE49-F238E27FC236}">
                <a16:creationId xmlns:a16="http://schemas.microsoft.com/office/drawing/2014/main" id="{E94B8200-AA7A-E26B-48FB-085901679612}"/>
              </a:ext>
            </a:extLst>
          </p:cNvPr>
          <p:cNvSpPr txBox="1"/>
          <p:nvPr/>
        </p:nvSpPr>
        <p:spPr>
          <a:xfrm>
            <a:off x="1726651" y="3072748"/>
            <a:ext cx="214994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 Persuasive Score: 0.684</a:t>
            </a:r>
          </a:p>
        </p:txBody>
      </p:sp>
      <p:sp>
        <p:nvSpPr>
          <p:cNvPr id="8" name="Rectangle 7">
            <a:extLst>
              <a:ext uri="{FF2B5EF4-FFF2-40B4-BE49-F238E27FC236}">
                <a16:creationId xmlns:a16="http://schemas.microsoft.com/office/drawing/2014/main" id="{52CE49C9-D842-32AC-298C-A9754CFEEA4E}"/>
              </a:ext>
            </a:extLst>
          </p:cNvPr>
          <p:cNvSpPr/>
          <p:nvPr/>
        </p:nvSpPr>
        <p:spPr>
          <a:xfrm>
            <a:off x="1694756" y="263186"/>
            <a:ext cx="6757384" cy="1200329"/>
          </a:xfrm>
          <a:prstGeom prst="rect">
            <a:avLst/>
          </a:prstGeom>
          <a:ln w="15875">
            <a:solidFill>
              <a:schemeClr val="tx1"/>
            </a:solidFill>
          </a:ln>
        </p:spPr>
        <p:txBody>
          <a:bodyPr wrap="square">
            <a:spAutoFit/>
          </a:bodyPr>
          <a:lstStyle/>
          <a:p>
            <a:pPr algn="just"/>
            <a:r>
              <a:rPr lang="en-US" dirty="0">
                <a:latin typeface="Times New Roman" panose="02020603050405020304" pitchFamily="18" charset="0"/>
                <a:cs typeface="Times New Roman" panose="02020603050405020304" pitchFamily="18" charset="0"/>
              </a:rPr>
              <a:t>Every day, 100 people are shot and killed. 40,000 are killed each year. But Judge Barrett would rule to gut both our gun safety laws and our access to healthcare.  We don't need a reckless, undemocratic nominee who threatens our livelihoods! #</a:t>
            </a:r>
            <a:r>
              <a:rPr lang="en-US" dirty="0" err="1">
                <a:latin typeface="Times New Roman" panose="02020603050405020304" pitchFamily="18" charset="0"/>
                <a:cs typeface="Times New Roman" panose="02020603050405020304" pitchFamily="18" charset="0"/>
              </a:rPr>
              <a:t>WeDissent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BlockBarrett</a:t>
            </a:r>
            <a:endParaRPr lang="en-US" dirty="0">
              <a:latin typeface="Times New Roman" panose="02020603050405020304" pitchFamily="18" charset="0"/>
              <a:cs typeface="Times New Roman" panose="02020603050405020304" pitchFamily="18" charset="0"/>
            </a:endParaRPr>
          </a:p>
        </p:txBody>
      </p:sp>
      <p:pic>
        <p:nvPicPr>
          <p:cNvPr id="10" name="Picture 9" descr="A picture containing ground, outdoor, group, people&#10;&#10;Description automatically generated">
            <a:extLst>
              <a:ext uri="{FF2B5EF4-FFF2-40B4-BE49-F238E27FC236}">
                <a16:creationId xmlns:a16="http://schemas.microsoft.com/office/drawing/2014/main" id="{FD159006-5073-60CF-A7F6-D1BBCAC6669C}"/>
              </a:ext>
            </a:extLst>
          </p:cNvPr>
          <p:cNvPicPr>
            <a:picLocks noChangeAspect="1"/>
          </p:cNvPicPr>
          <p:nvPr/>
        </p:nvPicPr>
        <p:blipFill>
          <a:blip r:embed="rId4"/>
          <a:stretch>
            <a:fillRect/>
          </a:stretch>
        </p:blipFill>
        <p:spPr>
          <a:xfrm>
            <a:off x="3967506" y="1539009"/>
            <a:ext cx="2202903" cy="1522244"/>
          </a:xfrm>
          <a:prstGeom prst="rect">
            <a:avLst/>
          </a:prstGeom>
        </p:spPr>
      </p:pic>
      <p:sp>
        <p:nvSpPr>
          <p:cNvPr id="11" name="TextBox 10">
            <a:extLst>
              <a:ext uri="{FF2B5EF4-FFF2-40B4-BE49-F238E27FC236}">
                <a16:creationId xmlns:a16="http://schemas.microsoft.com/office/drawing/2014/main" id="{59715DF2-B9DE-894A-D756-BB960035BAE6}"/>
              </a:ext>
            </a:extLst>
          </p:cNvPr>
          <p:cNvSpPr txBox="1"/>
          <p:nvPr/>
        </p:nvSpPr>
        <p:spPr>
          <a:xfrm>
            <a:off x="4031297" y="3072748"/>
            <a:ext cx="2159566"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 Persuasive Score: 0.674</a:t>
            </a:r>
          </a:p>
        </p:txBody>
      </p:sp>
      <p:sp>
        <p:nvSpPr>
          <p:cNvPr id="12" name="TextBox 11">
            <a:extLst>
              <a:ext uri="{FF2B5EF4-FFF2-40B4-BE49-F238E27FC236}">
                <a16:creationId xmlns:a16="http://schemas.microsoft.com/office/drawing/2014/main" id="{0199CE1C-3CE3-D910-B6DB-08578C2F4F2C}"/>
              </a:ext>
            </a:extLst>
          </p:cNvPr>
          <p:cNvSpPr txBox="1"/>
          <p:nvPr/>
        </p:nvSpPr>
        <p:spPr>
          <a:xfrm>
            <a:off x="6249237" y="3061253"/>
            <a:ext cx="214994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 Persuasive Score: 0.668</a:t>
            </a:r>
          </a:p>
        </p:txBody>
      </p:sp>
      <p:pic>
        <p:nvPicPr>
          <p:cNvPr id="14" name="Picture 13" descr="A group of people in clothing&#10;&#10;Description automatically generated with low confidence">
            <a:extLst>
              <a:ext uri="{FF2B5EF4-FFF2-40B4-BE49-F238E27FC236}">
                <a16:creationId xmlns:a16="http://schemas.microsoft.com/office/drawing/2014/main" id="{EF472DD6-9301-3A68-9DED-EC370DC06E75}"/>
              </a:ext>
            </a:extLst>
          </p:cNvPr>
          <p:cNvPicPr>
            <a:picLocks noChangeAspect="1"/>
          </p:cNvPicPr>
          <p:nvPr/>
        </p:nvPicPr>
        <p:blipFill>
          <a:blip r:embed="rId5"/>
          <a:stretch>
            <a:fillRect/>
          </a:stretch>
        </p:blipFill>
        <p:spPr>
          <a:xfrm>
            <a:off x="6249237" y="1539009"/>
            <a:ext cx="2202903" cy="1522244"/>
          </a:xfrm>
          <a:prstGeom prst="rect">
            <a:avLst/>
          </a:prstGeom>
        </p:spPr>
      </p:pic>
      <p:pic>
        <p:nvPicPr>
          <p:cNvPr id="24" name="Picture 23" descr="Logo, icon&#10;&#10;Description automatically generated">
            <a:extLst>
              <a:ext uri="{FF2B5EF4-FFF2-40B4-BE49-F238E27FC236}">
                <a16:creationId xmlns:a16="http://schemas.microsoft.com/office/drawing/2014/main" id="{11950A75-DF6E-148F-5801-FC09B0ECD07C}"/>
              </a:ext>
            </a:extLst>
          </p:cNvPr>
          <p:cNvPicPr>
            <a:picLocks noChangeAspect="1"/>
          </p:cNvPicPr>
          <p:nvPr/>
        </p:nvPicPr>
        <p:blipFill>
          <a:blip r:embed="rId6"/>
          <a:stretch>
            <a:fillRect/>
          </a:stretch>
        </p:blipFill>
        <p:spPr>
          <a:xfrm>
            <a:off x="3967506" y="3422796"/>
            <a:ext cx="2202903" cy="1348827"/>
          </a:xfrm>
          <a:prstGeom prst="rect">
            <a:avLst/>
          </a:prstGeom>
        </p:spPr>
      </p:pic>
      <p:pic>
        <p:nvPicPr>
          <p:cNvPr id="26" name="Picture 25" descr="Chart&#10;&#10;Description automatically generated with medium confidence">
            <a:extLst>
              <a:ext uri="{FF2B5EF4-FFF2-40B4-BE49-F238E27FC236}">
                <a16:creationId xmlns:a16="http://schemas.microsoft.com/office/drawing/2014/main" id="{AD465B33-7A4C-BB59-C030-3D26868E9B1E}"/>
              </a:ext>
            </a:extLst>
          </p:cNvPr>
          <p:cNvPicPr>
            <a:picLocks noChangeAspect="1"/>
          </p:cNvPicPr>
          <p:nvPr/>
        </p:nvPicPr>
        <p:blipFill>
          <a:blip r:embed="rId7"/>
          <a:stretch>
            <a:fillRect/>
          </a:stretch>
        </p:blipFill>
        <p:spPr>
          <a:xfrm>
            <a:off x="1438080" y="3266170"/>
            <a:ext cx="2610678" cy="1680515"/>
          </a:xfrm>
          <a:prstGeom prst="rect">
            <a:avLst/>
          </a:prstGeom>
        </p:spPr>
      </p:pic>
      <p:sp>
        <p:nvSpPr>
          <p:cNvPr id="27" name="TextBox 26">
            <a:extLst>
              <a:ext uri="{FF2B5EF4-FFF2-40B4-BE49-F238E27FC236}">
                <a16:creationId xmlns:a16="http://schemas.microsoft.com/office/drawing/2014/main" id="{FB465126-9807-322E-F9B3-BC62A63B74BD}"/>
              </a:ext>
            </a:extLst>
          </p:cNvPr>
          <p:cNvSpPr txBox="1"/>
          <p:nvPr/>
        </p:nvSpPr>
        <p:spPr>
          <a:xfrm>
            <a:off x="1726651" y="4804292"/>
            <a:ext cx="2159566"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(d) Persuasive Score: 0.345</a:t>
            </a:r>
          </a:p>
        </p:txBody>
      </p:sp>
      <p:sp>
        <p:nvSpPr>
          <p:cNvPr id="28" name="TextBox 27">
            <a:extLst>
              <a:ext uri="{FF2B5EF4-FFF2-40B4-BE49-F238E27FC236}">
                <a16:creationId xmlns:a16="http://schemas.microsoft.com/office/drawing/2014/main" id="{4DCA5E95-51FA-05F3-D532-74B9B67A8350}"/>
              </a:ext>
            </a:extLst>
          </p:cNvPr>
          <p:cNvSpPr txBox="1"/>
          <p:nvPr/>
        </p:nvSpPr>
        <p:spPr>
          <a:xfrm>
            <a:off x="4031297" y="4804292"/>
            <a:ext cx="214994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 Persuasive Score: 0.326</a:t>
            </a:r>
          </a:p>
        </p:txBody>
      </p:sp>
      <p:sp>
        <p:nvSpPr>
          <p:cNvPr id="29" name="TextBox 28">
            <a:extLst>
              <a:ext uri="{FF2B5EF4-FFF2-40B4-BE49-F238E27FC236}">
                <a16:creationId xmlns:a16="http://schemas.microsoft.com/office/drawing/2014/main" id="{ABA7FC0A-2504-3864-C05E-25BEEDF558CA}"/>
              </a:ext>
            </a:extLst>
          </p:cNvPr>
          <p:cNvSpPr txBox="1"/>
          <p:nvPr/>
        </p:nvSpPr>
        <p:spPr>
          <a:xfrm>
            <a:off x="6249237" y="4792797"/>
            <a:ext cx="212910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 Persuasive Score: 0.330</a:t>
            </a:r>
          </a:p>
        </p:txBody>
      </p:sp>
      <p:pic>
        <p:nvPicPr>
          <p:cNvPr id="30" name="Picture 29" descr="Text&#10;&#10;Description automatically generated">
            <a:extLst>
              <a:ext uri="{FF2B5EF4-FFF2-40B4-BE49-F238E27FC236}">
                <a16:creationId xmlns:a16="http://schemas.microsoft.com/office/drawing/2014/main" id="{B4FA573F-F681-8946-706A-2F4C80D778A7}"/>
              </a:ext>
            </a:extLst>
          </p:cNvPr>
          <p:cNvPicPr>
            <a:picLocks noChangeAspect="1"/>
          </p:cNvPicPr>
          <p:nvPr/>
        </p:nvPicPr>
        <p:blipFill>
          <a:blip r:embed="rId8"/>
          <a:stretch>
            <a:fillRect/>
          </a:stretch>
        </p:blipFill>
        <p:spPr>
          <a:xfrm>
            <a:off x="6249237" y="3422796"/>
            <a:ext cx="2202902" cy="1348827"/>
          </a:xfrm>
          <a:prstGeom prst="rect">
            <a:avLst/>
          </a:prstGeom>
        </p:spPr>
      </p:pic>
    </p:spTree>
    <p:extLst>
      <p:ext uri="{BB962C8B-B14F-4D97-AF65-F5344CB8AC3E}">
        <p14:creationId xmlns:p14="http://schemas.microsoft.com/office/powerpoint/2010/main" val="40002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full of guns&#10;&#10;Description automatically generated with low confidence">
            <a:extLst>
              <a:ext uri="{FF2B5EF4-FFF2-40B4-BE49-F238E27FC236}">
                <a16:creationId xmlns:a16="http://schemas.microsoft.com/office/drawing/2014/main" id="{15EEEABD-1764-2951-EB36-D275F1137236}"/>
              </a:ext>
            </a:extLst>
          </p:cNvPr>
          <p:cNvPicPr>
            <a:picLocks noChangeAspect="1"/>
          </p:cNvPicPr>
          <p:nvPr/>
        </p:nvPicPr>
        <p:blipFill>
          <a:blip r:embed="rId3"/>
          <a:stretch>
            <a:fillRect/>
          </a:stretch>
        </p:blipFill>
        <p:spPr>
          <a:xfrm>
            <a:off x="3956032" y="1561232"/>
            <a:ext cx="2202903" cy="1522243"/>
          </a:xfrm>
          <a:prstGeom prst="rect">
            <a:avLst/>
          </a:prstGeom>
        </p:spPr>
      </p:pic>
      <p:sp>
        <p:nvSpPr>
          <p:cNvPr id="7" name="TextBox 6">
            <a:extLst>
              <a:ext uri="{FF2B5EF4-FFF2-40B4-BE49-F238E27FC236}">
                <a16:creationId xmlns:a16="http://schemas.microsoft.com/office/drawing/2014/main" id="{E94B8200-AA7A-E26B-48FB-085901679612}"/>
              </a:ext>
            </a:extLst>
          </p:cNvPr>
          <p:cNvSpPr txBox="1"/>
          <p:nvPr/>
        </p:nvSpPr>
        <p:spPr>
          <a:xfrm>
            <a:off x="3987927" y="3083476"/>
            <a:ext cx="209865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 Predicted Image: 0.684</a:t>
            </a:r>
          </a:p>
        </p:txBody>
      </p:sp>
      <p:sp>
        <p:nvSpPr>
          <p:cNvPr id="8" name="Rectangle 7">
            <a:extLst>
              <a:ext uri="{FF2B5EF4-FFF2-40B4-BE49-F238E27FC236}">
                <a16:creationId xmlns:a16="http://schemas.microsoft.com/office/drawing/2014/main" id="{52CE49C9-D842-32AC-298C-A9754CFEEA4E}"/>
              </a:ext>
            </a:extLst>
          </p:cNvPr>
          <p:cNvSpPr/>
          <p:nvPr/>
        </p:nvSpPr>
        <p:spPr>
          <a:xfrm>
            <a:off x="1694756" y="263186"/>
            <a:ext cx="6757384" cy="1200329"/>
          </a:xfrm>
          <a:prstGeom prst="rect">
            <a:avLst/>
          </a:prstGeom>
          <a:ln w="15875">
            <a:solidFill>
              <a:schemeClr val="tx1"/>
            </a:solidFill>
          </a:ln>
        </p:spPr>
        <p:txBody>
          <a:bodyPr wrap="square">
            <a:spAutoFit/>
          </a:bodyPr>
          <a:lstStyle/>
          <a:p>
            <a:pPr algn="just"/>
            <a:r>
              <a:rPr lang="en-US" dirty="0">
                <a:latin typeface="Times New Roman" panose="02020603050405020304" pitchFamily="18" charset="0"/>
                <a:cs typeface="Times New Roman" panose="02020603050405020304" pitchFamily="18" charset="0"/>
              </a:rPr>
              <a:t>Every day, 100 people are shot and killed. 40,000 are killed each year. But Judge Barrett would rule to gut both our gun safety laws and our access to healthcare.  We don't need a reckless, undemocratic nominee who threatens our livelihoods! #</a:t>
            </a:r>
            <a:r>
              <a:rPr lang="en-US" dirty="0" err="1">
                <a:latin typeface="Times New Roman" panose="02020603050405020304" pitchFamily="18" charset="0"/>
                <a:cs typeface="Times New Roman" panose="02020603050405020304" pitchFamily="18" charset="0"/>
              </a:rPr>
              <a:t>WeDissent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BlockBarrett</a:t>
            </a:r>
            <a:endParaRPr lang="en-US" dirty="0">
              <a:latin typeface="Times New Roman" panose="02020603050405020304" pitchFamily="18" charset="0"/>
              <a:cs typeface="Times New Roman" panose="02020603050405020304" pitchFamily="18" charset="0"/>
            </a:endParaRPr>
          </a:p>
        </p:txBody>
      </p:sp>
      <p:pic>
        <p:nvPicPr>
          <p:cNvPr id="10" name="Picture 9" descr="A picture containing ground, outdoor, group, people&#10;&#10;Description automatically generated">
            <a:extLst>
              <a:ext uri="{FF2B5EF4-FFF2-40B4-BE49-F238E27FC236}">
                <a16:creationId xmlns:a16="http://schemas.microsoft.com/office/drawing/2014/main" id="{FD159006-5073-60CF-A7F6-D1BBCAC6669C}"/>
              </a:ext>
            </a:extLst>
          </p:cNvPr>
          <p:cNvPicPr>
            <a:picLocks noChangeAspect="1"/>
          </p:cNvPicPr>
          <p:nvPr/>
        </p:nvPicPr>
        <p:blipFill>
          <a:blip r:embed="rId4"/>
          <a:stretch>
            <a:fillRect/>
          </a:stretch>
        </p:blipFill>
        <p:spPr>
          <a:xfrm>
            <a:off x="6228782" y="1549737"/>
            <a:ext cx="2202903" cy="1522244"/>
          </a:xfrm>
          <a:prstGeom prst="rect">
            <a:avLst/>
          </a:prstGeom>
        </p:spPr>
      </p:pic>
      <p:sp>
        <p:nvSpPr>
          <p:cNvPr id="11" name="TextBox 10">
            <a:extLst>
              <a:ext uri="{FF2B5EF4-FFF2-40B4-BE49-F238E27FC236}">
                <a16:creationId xmlns:a16="http://schemas.microsoft.com/office/drawing/2014/main" id="{59715DF2-B9DE-894A-D756-BB960035BAE6}"/>
              </a:ext>
            </a:extLst>
          </p:cNvPr>
          <p:cNvSpPr txBox="1"/>
          <p:nvPr/>
        </p:nvSpPr>
        <p:spPr>
          <a:xfrm>
            <a:off x="6292573" y="3083476"/>
            <a:ext cx="209865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 Predicted Image: 0.674</a:t>
            </a:r>
          </a:p>
        </p:txBody>
      </p:sp>
      <p:pic>
        <p:nvPicPr>
          <p:cNvPr id="24" name="Picture 23" descr="Logo, icon&#10;&#10;Description automatically generated">
            <a:extLst>
              <a:ext uri="{FF2B5EF4-FFF2-40B4-BE49-F238E27FC236}">
                <a16:creationId xmlns:a16="http://schemas.microsoft.com/office/drawing/2014/main" id="{11950A75-DF6E-148F-5801-FC09B0ECD07C}"/>
              </a:ext>
            </a:extLst>
          </p:cNvPr>
          <p:cNvPicPr>
            <a:picLocks noChangeAspect="1"/>
          </p:cNvPicPr>
          <p:nvPr/>
        </p:nvPicPr>
        <p:blipFill>
          <a:blip r:embed="rId5"/>
          <a:stretch>
            <a:fillRect/>
          </a:stretch>
        </p:blipFill>
        <p:spPr>
          <a:xfrm>
            <a:off x="6217946" y="3391253"/>
            <a:ext cx="2202903" cy="1348827"/>
          </a:xfrm>
          <a:prstGeom prst="rect">
            <a:avLst/>
          </a:prstGeom>
        </p:spPr>
      </p:pic>
      <p:sp>
        <p:nvSpPr>
          <p:cNvPr id="28" name="TextBox 27">
            <a:extLst>
              <a:ext uri="{FF2B5EF4-FFF2-40B4-BE49-F238E27FC236}">
                <a16:creationId xmlns:a16="http://schemas.microsoft.com/office/drawing/2014/main" id="{4DCA5E95-51FA-05F3-D532-74B9B67A8350}"/>
              </a:ext>
            </a:extLst>
          </p:cNvPr>
          <p:cNvSpPr txBox="1"/>
          <p:nvPr/>
        </p:nvSpPr>
        <p:spPr>
          <a:xfrm>
            <a:off x="6244423" y="4772749"/>
            <a:ext cx="209865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 Predicted Image: 0.326</a:t>
            </a:r>
          </a:p>
        </p:txBody>
      </p:sp>
      <p:sp>
        <p:nvSpPr>
          <p:cNvPr id="29" name="TextBox 28">
            <a:extLst>
              <a:ext uri="{FF2B5EF4-FFF2-40B4-BE49-F238E27FC236}">
                <a16:creationId xmlns:a16="http://schemas.microsoft.com/office/drawing/2014/main" id="{ABA7FC0A-2504-3864-C05E-25BEEDF558CA}"/>
              </a:ext>
            </a:extLst>
          </p:cNvPr>
          <p:cNvSpPr txBox="1"/>
          <p:nvPr/>
        </p:nvSpPr>
        <p:spPr>
          <a:xfrm>
            <a:off x="3963283" y="4761254"/>
            <a:ext cx="210826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(d) Predicted Image: 0.330</a:t>
            </a:r>
          </a:p>
        </p:txBody>
      </p:sp>
      <p:pic>
        <p:nvPicPr>
          <p:cNvPr id="30" name="Picture 29" descr="Text&#10;&#10;Description automatically generated">
            <a:extLst>
              <a:ext uri="{FF2B5EF4-FFF2-40B4-BE49-F238E27FC236}">
                <a16:creationId xmlns:a16="http://schemas.microsoft.com/office/drawing/2014/main" id="{B4FA573F-F681-8946-706A-2F4C80D778A7}"/>
              </a:ext>
            </a:extLst>
          </p:cNvPr>
          <p:cNvPicPr>
            <a:picLocks noChangeAspect="1"/>
          </p:cNvPicPr>
          <p:nvPr/>
        </p:nvPicPr>
        <p:blipFill>
          <a:blip r:embed="rId6"/>
          <a:stretch>
            <a:fillRect/>
          </a:stretch>
        </p:blipFill>
        <p:spPr>
          <a:xfrm>
            <a:off x="3963283" y="3391253"/>
            <a:ext cx="2202902" cy="1348827"/>
          </a:xfrm>
          <a:prstGeom prst="rect">
            <a:avLst/>
          </a:prstGeom>
        </p:spPr>
      </p:pic>
      <p:pic>
        <p:nvPicPr>
          <p:cNvPr id="4" name="Picture 3">
            <a:extLst>
              <a:ext uri="{FF2B5EF4-FFF2-40B4-BE49-F238E27FC236}">
                <a16:creationId xmlns:a16="http://schemas.microsoft.com/office/drawing/2014/main" id="{2DA9E856-A98A-19A0-76DD-8338F9229A79}"/>
              </a:ext>
            </a:extLst>
          </p:cNvPr>
          <p:cNvPicPr>
            <a:picLocks noChangeAspect="1"/>
          </p:cNvPicPr>
          <p:nvPr/>
        </p:nvPicPr>
        <p:blipFill>
          <a:blip r:embed="rId7"/>
          <a:stretch>
            <a:fillRect/>
          </a:stretch>
        </p:blipFill>
        <p:spPr>
          <a:xfrm>
            <a:off x="1694756" y="1561231"/>
            <a:ext cx="2205931" cy="3210391"/>
          </a:xfrm>
          <a:prstGeom prst="rect">
            <a:avLst/>
          </a:prstGeom>
        </p:spPr>
      </p:pic>
      <p:sp>
        <p:nvSpPr>
          <p:cNvPr id="17" name="TextBox 16">
            <a:extLst>
              <a:ext uri="{FF2B5EF4-FFF2-40B4-BE49-F238E27FC236}">
                <a16:creationId xmlns:a16="http://schemas.microsoft.com/office/drawing/2014/main" id="{705030AB-2AF8-1CF4-407C-469BF3F5AD09}"/>
              </a:ext>
            </a:extLst>
          </p:cNvPr>
          <p:cNvSpPr txBox="1"/>
          <p:nvPr/>
        </p:nvSpPr>
        <p:spPr>
          <a:xfrm>
            <a:off x="1867145" y="4772749"/>
            <a:ext cx="190462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 Actual Tweet Image </a:t>
            </a:r>
          </a:p>
        </p:txBody>
      </p:sp>
    </p:spTree>
    <p:extLst>
      <p:ext uri="{BB962C8B-B14F-4D97-AF65-F5344CB8AC3E}">
        <p14:creationId xmlns:p14="http://schemas.microsoft.com/office/powerpoint/2010/main" val="99407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D3F43-0521-8EB4-A8DE-C05629026396}"/>
              </a:ext>
            </a:extLst>
          </p:cNvPr>
          <p:cNvPicPr>
            <a:picLocks noChangeAspect="1"/>
          </p:cNvPicPr>
          <p:nvPr/>
        </p:nvPicPr>
        <p:blipFill>
          <a:blip r:embed="rId2"/>
          <a:stretch>
            <a:fillRect/>
          </a:stretch>
        </p:blipFill>
        <p:spPr>
          <a:xfrm>
            <a:off x="4732251" y="1229094"/>
            <a:ext cx="6757384" cy="4204075"/>
          </a:xfrm>
          <a:prstGeom prst="rect">
            <a:avLst/>
          </a:prstGeom>
        </p:spPr>
      </p:pic>
      <p:sp>
        <p:nvSpPr>
          <p:cNvPr id="4" name="Rectangle 3">
            <a:extLst>
              <a:ext uri="{FF2B5EF4-FFF2-40B4-BE49-F238E27FC236}">
                <a16:creationId xmlns:a16="http://schemas.microsoft.com/office/drawing/2014/main" id="{AF1BEB78-9AB5-D8B0-A7D2-17A7D6E8D63D}"/>
              </a:ext>
            </a:extLst>
          </p:cNvPr>
          <p:cNvSpPr/>
          <p:nvPr/>
        </p:nvSpPr>
        <p:spPr>
          <a:xfrm>
            <a:off x="1429713" y="514977"/>
            <a:ext cx="3127513" cy="5632311"/>
          </a:xfrm>
          <a:prstGeom prst="rect">
            <a:avLst/>
          </a:prstGeom>
          <a:ln w="15875">
            <a:solidFill>
              <a:schemeClr val="tx1"/>
            </a:solidFill>
          </a:ln>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picture posted with the text say #</a:t>
            </a:r>
            <a:r>
              <a:rPr lang="en-US" sz="2400" dirty="0" err="1">
                <a:latin typeface="Times New Roman" panose="02020603050405020304" pitchFamily="18" charset="0"/>
                <a:cs typeface="Times New Roman" panose="02020603050405020304" pitchFamily="18" charset="0"/>
              </a:rPr>
              <a:t>Gunviolence</a:t>
            </a:r>
            <a:r>
              <a:rPr lang="en-US" sz="2400" dirty="0">
                <a:latin typeface="Times New Roman" panose="02020603050405020304" pitchFamily="18" charset="0"/>
                <a:cs typeface="Times New Roman" panose="02020603050405020304" pitchFamily="18" charset="0"/>
              </a:rPr>
              <a:t> has serious and lasting social and emotional impacts on those who directly and indirectly experience it, a new study by UCD Firearm Violence Research Center @</a:t>
            </a:r>
            <a:r>
              <a:rPr lang="en-US" sz="2400" dirty="0" err="1">
                <a:latin typeface="Times New Roman" panose="02020603050405020304" pitchFamily="18" charset="0"/>
                <a:cs typeface="Times New Roman" panose="02020603050405020304" pitchFamily="18" charset="0"/>
              </a:rPr>
              <a:t>UCDavisHealth</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UCDavisEM</a:t>
            </a:r>
            <a:r>
              <a:rPr lang="en-US" sz="2400" dirty="0">
                <a:latin typeface="Times New Roman" panose="02020603050405020304" pitchFamily="18" charset="0"/>
                <a:cs typeface="Times New Roman" panose="02020603050405020304" pitchFamily="18" charset="0"/>
              </a:rPr>
              <a:t> found </a:t>
            </a:r>
            <a:r>
              <a:rPr lang="en-US" sz="2400" dirty="0" err="1">
                <a:latin typeface="Times New Roman" panose="02020603050405020304" pitchFamily="18" charset="0"/>
                <a:cs typeface="Times New Roman" panose="02020603050405020304" pitchFamily="18" charset="0"/>
              </a:rPr>
              <a:t>health.ucdavis.edu</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vprp</a:t>
            </a:r>
            <a:r>
              <a:rPr lang="en-US" sz="2400" dirty="0">
                <a:latin typeface="Times New Roman" panose="02020603050405020304" pitchFamily="18" charset="0"/>
                <a:cs typeface="Times New Roman" panose="02020603050405020304" pitchFamily="18" charset="0"/>
              </a:rPr>
              <a:t>/UCFC/</a:t>
            </a:r>
          </a:p>
        </p:txBody>
      </p:sp>
    </p:spTree>
    <p:extLst>
      <p:ext uri="{BB962C8B-B14F-4D97-AF65-F5344CB8AC3E}">
        <p14:creationId xmlns:p14="http://schemas.microsoft.com/office/powerpoint/2010/main" val="152793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5914-44A2-192F-684F-125607438A9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6C8B74B-9CCC-3AB5-8676-8B714BB88CAE}"/>
              </a:ext>
            </a:extLst>
          </p:cNvPr>
          <p:cNvPicPr>
            <a:picLocks noChangeAspect="1"/>
          </p:cNvPicPr>
          <p:nvPr/>
        </p:nvPicPr>
        <p:blipFill>
          <a:blip r:embed="rId2"/>
          <a:stretch>
            <a:fillRect/>
          </a:stretch>
        </p:blipFill>
        <p:spPr>
          <a:xfrm>
            <a:off x="-451898" y="-1164182"/>
            <a:ext cx="11146206" cy="6487291"/>
          </a:xfrm>
          <a:prstGeom prst="rect">
            <a:avLst/>
          </a:prstGeom>
        </p:spPr>
      </p:pic>
      <p:sp>
        <p:nvSpPr>
          <p:cNvPr id="4" name="Rectangle 3">
            <a:extLst>
              <a:ext uri="{FF2B5EF4-FFF2-40B4-BE49-F238E27FC236}">
                <a16:creationId xmlns:a16="http://schemas.microsoft.com/office/drawing/2014/main" id="{16509418-43BA-4293-7B3A-746FF23B9DD4}"/>
              </a:ext>
            </a:extLst>
          </p:cNvPr>
          <p:cNvSpPr/>
          <p:nvPr/>
        </p:nvSpPr>
        <p:spPr>
          <a:xfrm>
            <a:off x="1497692" y="2852504"/>
            <a:ext cx="3615046" cy="2631105"/>
          </a:xfrm>
          <a:prstGeom prst="rect">
            <a:avLst/>
          </a:prstGeom>
          <a:ln w="15875">
            <a:solidFill>
              <a:schemeClr val="tx1"/>
            </a:solidFill>
          </a:ln>
        </p:spPr>
        <p:txBody>
          <a:bodyPr wrap="square">
            <a:spAutoFit/>
          </a:bodyPr>
          <a:lstStyle/>
          <a:p>
            <a:pPr>
              <a:lnSpc>
                <a:spcPts val="2460"/>
              </a:lnSpc>
            </a:pPr>
            <a:r>
              <a:rPr lang="en-US" sz="1850" dirty="0">
                <a:latin typeface="Times New Roman" panose="02020603050405020304" pitchFamily="18" charset="0"/>
                <a:cs typeface="Times New Roman" panose="02020603050405020304" pitchFamily="18" charset="0"/>
              </a:rPr>
              <a:t>#</a:t>
            </a:r>
            <a:r>
              <a:rPr lang="en-US" sz="1850" dirty="0" err="1">
                <a:latin typeface="Times New Roman" panose="02020603050405020304" pitchFamily="18" charset="0"/>
                <a:cs typeface="Times New Roman" panose="02020603050405020304" pitchFamily="18" charset="0"/>
              </a:rPr>
              <a:t>Gunviolence</a:t>
            </a:r>
            <a:r>
              <a:rPr lang="en-US" sz="1850" dirty="0">
                <a:latin typeface="Times New Roman" panose="02020603050405020304" pitchFamily="18" charset="0"/>
                <a:cs typeface="Times New Roman" panose="02020603050405020304" pitchFamily="18" charset="0"/>
              </a:rPr>
              <a:t> has serious and lasting social and emotional impacts on those who directly and indirectly experience it, a new study by UCD Firearm Violence Research Center @</a:t>
            </a:r>
            <a:r>
              <a:rPr lang="en-US" sz="1850" dirty="0" err="1">
                <a:latin typeface="Times New Roman" panose="02020603050405020304" pitchFamily="18" charset="0"/>
                <a:cs typeface="Times New Roman" panose="02020603050405020304" pitchFamily="18" charset="0"/>
              </a:rPr>
              <a:t>UCDavisHealth</a:t>
            </a:r>
            <a:r>
              <a:rPr lang="en-US" sz="1850" dirty="0">
                <a:latin typeface="Times New Roman" panose="02020603050405020304" pitchFamily="18" charset="0"/>
                <a:cs typeface="Times New Roman" panose="02020603050405020304" pitchFamily="18" charset="0"/>
              </a:rPr>
              <a:t> and @</a:t>
            </a:r>
            <a:r>
              <a:rPr lang="en-US" sz="1850" dirty="0" err="1">
                <a:latin typeface="Times New Roman" panose="02020603050405020304" pitchFamily="18" charset="0"/>
                <a:cs typeface="Times New Roman" panose="02020603050405020304" pitchFamily="18" charset="0"/>
              </a:rPr>
              <a:t>UCDavisEM</a:t>
            </a:r>
            <a:r>
              <a:rPr lang="en-US" sz="1850" dirty="0">
                <a:latin typeface="Times New Roman" panose="02020603050405020304" pitchFamily="18" charset="0"/>
                <a:cs typeface="Times New Roman" panose="02020603050405020304" pitchFamily="18" charset="0"/>
              </a:rPr>
              <a:t> found </a:t>
            </a:r>
            <a:r>
              <a:rPr lang="en-US" sz="1850" dirty="0" err="1">
                <a:latin typeface="Times New Roman" panose="02020603050405020304" pitchFamily="18" charset="0"/>
                <a:cs typeface="Times New Roman" panose="02020603050405020304" pitchFamily="18" charset="0"/>
              </a:rPr>
              <a:t>health.ucdavis.edu</a:t>
            </a:r>
            <a:r>
              <a:rPr lang="en-US" sz="1850" dirty="0">
                <a:latin typeface="Times New Roman" panose="02020603050405020304" pitchFamily="18" charset="0"/>
                <a:cs typeface="Times New Roman" panose="02020603050405020304" pitchFamily="18" charset="0"/>
              </a:rPr>
              <a:t>/</a:t>
            </a:r>
            <a:r>
              <a:rPr lang="en-US" sz="1850" dirty="0" err="1">
                <a:latin typeface="Times New Roman" panose="02020603050405020304" pitchFamily="18" charset="0"/>
                <a:cs typeface="Times New Roman" panose="02020603050405020304" pitchFamily="18" charset="0"/>
              </a:rPr>
              <a:t>vprp</a:t>
            </a:r>
            <a:r>
              <a:rPr lang="en-US" sz="1850" dirty="0">
                <a:latin typeface="Times New Roman" panose="02020603050405020304" pitchFamily="18" charset="0"/>
                <a:cs typeface="Times New Roman" panose="02020603050405020304" pitchFamily="18" charset="0"/>
              </a:rPr>
              <a:t>/UCFC/Fact</a:t>
            </a:r>
          </a:p>
        </p:txBody>
      </p:sp>
      <p:sp>
        <p:nvSpPr>
          <p:cNvPr id="7" name="Rectangle 6">
            <a:extLst>
              <a:ext uri="{FF2B5EF4-FFF2-40B4-BE49-F238E27FC236}">
                <a16:creationId xmlns:a16="http://schemas.microsoft.com/office/drawing/2014/main" id="{C7E68212-32E0-23A1-2A9B-1AA1B555F345}"/>
              </a:ext>
            </a:extLst>
          </p:cNvPr>
          <p:cNvSpPr/>
          <p:nvPr/>
        </p:nvSpPr>
        <p:spPr>
          <a:xfrm>
            <a:off x="5112738" y="2852503"/>
            <a:ext cx="3615046" cy="2632580"/>
          </a:xfrm>
          <a:prstGeom prst="rect">
            <a:avLst/>
          </a:prstGeom>
          <a:ln w="15875">
            <a:solidFill>
              <a:schemeClr val="tx1"/>
            </a:solidFill>
          </a:ln>
        </p:spPr>
        <p:txBody>
          <a:bodyPr wrap="square">
            <a:spAutoFit/>
          </a:bodyPr>
          <a:lstStyle/>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a:p>
            <a:pPr>
              <a:lnSpc>
                <a:spcPts val="2460"/>
              </a:lnSpc>
            </a:pPr>
            <a:endParaRPr lang="en-US" sz="185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84552D2-D043-BBD5-566E-DA777029FE3C}"/>
              </a:ext>
            </a:extLst>
          </p:cNvPr>
          <p:cNvSpPr txBox="1"/>
          <p:nvPr/>
        </p:nvSpPr>
        <p:spPr>
          <a:xfrm>
            <a:off x="2404423" y="5533162"/>
            <a:ext cx="180158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 A posted tweet text</a:t>
            </a:r>
          </a:p>
        </p:txBody>
      </p:sp>
      <p:sp>
        <p:nvSpPr>
          <p:cNvPr id="9" name="TextBox 8">
            <a:extLst>
              <a:ext uri="{FF2B5EF4-FFF2-40B4-BE49-F238E27FC236}">
                <a16:creationId xmlns:a16="http://schemas.microsoft.com/office/drawing/2014/main" id="{DD413914-5ABD-7748-FD5D-45F7CE9B9B95}"/>
              </a:ext>
            </a:extLst>
          </p:cNvPr>
          <p:cNvSpPr txBox="1"/>
          <p:nvPr/>
        </p:nvSpPr>
        <p:spPr>
          <a:xfrm>
            <a:off x="5491953" y="5533162"/>
            <a:ext cx="28662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 An associated posted tweet image</a:t>
            </a:r>
          </a:p>
        </p:txBody>
      </p:sp>
    </p:spTree>
    <p:extLst>
      <p:ext uri="{BB962C8B-B14F-4D97-AF65-F5344CB8AC3E}">
        <p14:creationId xmlns:p14="http://schemas.microsoft.com/office/powerpoint/2010/main" val="78186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DF937-AF2B-3B0F-220C-342D65190944}"/>
              </a:ext>
            </a:extLst>
          </p:cNvPr>
          <p:cNvPicPr>
            <a:picLocks noChangeAspect="1"/>
          </p:cNvPicPr>
          <p:nvPr/>
        </p:nvPicPr>
        <p:blipFill>
          <a:blip r:embed="rId2"/>
          <a:stretch>
            <a:fillRect/>
          </a:stretch>
        </p:blipFill>
        <p:spPr>
          <a:xfrm>
            <a:off x="1028147" y="481634"/>
            <a:ext cx="2819400" cy="1964910"/>
          </a:xfrm>
          <a:prstGeom prst="rect">
            <a:avLst/>
          </a:prstGeom>
        </p:spPr>
      </p:pic>
      <p:pic>
        <p:nvPicPr>
          <p:cNvPr id="3074" name="Picture 2">
            <a:extLst>
              <a:ext uri="{FF2B5EF4-FFF2-40B4-BE49-F238E27FC236}">
                <a16:creationId xmlns:a16="http://schemas.microsoft.com/office/drawing/2014/main" id="{A85AB6E5-5B21-0F45-765D-856D0B28D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600" y="481634"/>
            <a:ext cx="2914517" cy="19649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E334254-A192-ABEB-DA51-D9BA16123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147" y="2769130"/>
            <a:ext cx="2819400" cy="1848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EB20D5-6DA4-88CE-B3E7-CEF0EBDE73E3}"/>
              </a:ext>
            </a:extLst>
          </p:cNvPr>
          <p:cNvPicPr>
            <a:picLocks noChangeAspect="1"/>
          </p:cNvPicPr>
          <p:nvPr/>
        </p:nvPicPr>
        <p:blipFill>
          <a:blip r:embed="rId5"/>
          <a:stretch>
            <a:fillRect/>
          </a:stretch>
        </p:blipFill>
        <p:spPr>
          <a:xfrm>
            <a:off x="3967600" y="2769130"/>
            <a:ext cx="2914517" cy="1848126"/>
          </a:xfrm>
          <a:prstGeom prst="rect">
            <a:avLst/>
          </a:prstGeom>
        </p:spPr>
      </p:pic>
      <p:sp>
        <p:nvSpPr>
          <p:cNvPr id="5" name="TextBox 4">
            <a:extLst>
              <a:ext uri="{FF2B5EF4-FFF2-40B4-BE49-F238E27FC236}">
                <a16:creationId xmlns:a16="http://schemas.microsoft.com/office/drawing/2014/main" id="{F962D788-0613-FC9C-5304-D71E5618C414}"/>
              </a:ext>
            </a:extLst>
          </p:cNvPr>
          <p:cNvSpPr txBox="1"/>
          <p:nvPr/>
        </p:nvSpPr>
        <p:spPr>
          <a:xfrm>
            <a:off x="1258957" y="2420040"/>
            <a:ext cx="241189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Togetherness B: No</a:t>
            </a:r>
          </a:p>
        </p:txBody>
      </p:sp>
      <p:sp>
        <p:nvSpPr>
          <p:cNvPr id="8" name="TextBox 7">
            <a:extLst>
              <a:ext uri="{FF2B5EF4-FFF2-40B4-BE49-F238E27FC236}">
                <a16:creationId xmlns:a16="http://schemas.microsoft.com/office/drawing/2014/main" id="{89098B18-DCF7-4828-010A-85193B8F3923}"/>
              </a:ext>
            </a:extLst>
          </p:cNvPr>
          <p:cNvSpPr txBox="1"/>
          <p:nvPr/>
        </p:nvSpPr>
        <p:spPr>
          <a:xfrm>
            <a:off x="4325410" y="2401680"/>
            <a:ext cx="2128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Sadness; B: No</a:t>
            </a:r>
          </a:p>
        </p:txBody>
      </p:sp>
      <p:sp>
        <p:nvSpPr>
          <p:cNvPr id="9" name="TextBox 8">
            <a:extLst>
              <a:ext uri="{FF2B5EF4-FFF2-40B4-BE49-F238E27FC236}">
                <a16:creationId xmlns:a16="http://schemas.microsoft.com/office/drawing/2014/main" id="{19F52D6D-75E1-2B12-7B31-E894F2C0E950}"/>
              </a:ext>
            </a:extLst>
          </p:cNvPr>
          <p:cNvSpPr txBox="1"/>
          <p:nvPr/>
        </p:nvSpPr>
        <p:spPr>
          <a:xfrm>
            <a:off x="1028148" y="4566752"/>
            <a:ext cx="304342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Sadness &amp; Anxiety; B: No</a:t>
            </a:r>
          </a:p>
        </p:txBody>
      </p:sp>
      <p:sp>
        <p:nvSpPr>
          <p:cNvPr id="10" name="TextBox 9">
            <a:extLst>
              <a:ext uri="{FF2B5EF4-FFF2-40B4-BE49-F238E27FC236}">
                <a16:creationId xmlns:a16="http://schemas.microsoft.com/office/drawing/2014/main" id="{DB993381-9B33-E29E-1DF7-6CD42526DE4A}"/>
              </a:ext>
            </a:extLst>
          </p:cNvPr>
          <p:cNvSpPr txBox="1"/>
          <p:nvPr/>
        </p:nvSpPr>
        <p:spPr>
          <a:xfrm>
            <a:off x="4126625" y="4573166"/>
            <a:ext cx="29145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Fear &amp; urgency; B: No</a:t>
            </a:r>
          </a:p>
        </p:txBody>
      </p:sp>
    </p:spTree>
    <p:extLst>
      <p:ext uri="{BB962C8B-B14F-4D97-AF65-F5344CB8AC3E}">
        <p14:creationId xmlns:p14="http://schemas.microsoft.com/office/powerpoint/2010/main" val="282933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DF937-AF2B-3B0F-220C-342D65190944}"/>
              </a:ext>
            </a:extLst>
          </p:cNvPr>
          <p:cNvPicPr>
            <a:picLocks noChangeAspect="1"/>
          </p:cNvPicPr>
          <p:nvPr/>
        </p:nvPicPr>
        <p:blipFill>
          <a:blip r:embed="rId2"/>
          <a:stretch>
            <a:fillRect/>
          </a:stretch>
        </p:blipFill>
        <p:spPr>
          <a:xfrm>
            <a:off x="1942736" y="719141"/>
            <a:ext cx="2819400" cy="1964910"/>
          </a:xfrm>
          <a:prstGeom prst="rect">
            <a:avLst/>
          </a:prstGeom>
        </p:spPr>
      </p:pic>
      <p:pic>
        <p:nvPicPr>
          <p:cNvPr id="3074" name="Picture 2">
            <a:extLst>
              <a:ext uri="{FF2B5EF4-FFF2-40B4-BE49-F238E27FC236}">
                <a16:creationId xmlns:a16="http://schemas.microsoft.com/office/drawing/2014/main" id="{A85AB6E5-5B21-0F45-765D-856D0B28D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410" y="719141"/>
            <a:ext cx="2914517" cy="19649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E334254-A192-ABEB-DA51-D9BA16123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9201" y="719141"/>
            <a:ext cx="2819400" cy="19649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EB20D5-6DA4-88CE-B3E7-CEF0EBDE73E3}"/>
              </a:ext>
            </a:extLst>
          </p:cNvPr>
          <p:cNvPicPr>
            <a:picLocks noChangeAspect="1"/>
          </p:cNvPicPr>
          <p:nvPr/>
        </p:nvPicPr>
        <p:blipFill>
          <a:blip r:embed="rId5"/>
          <a:stretch>
            <a:fillRect/>
          </a:stretch>
        </p:blipFill>
        <p:spPr>
          <a:xfrm>
            <a:off x="8149689" y="4011540"/>
            <a:ext cx="2914517" cy="1964909"/>
          </a:xfrm>
          <a:prstGeom prst="rect">
            <a:avLst/>
          </a:prstGeom>
        </p:spPr>
      </p:pic>
      <p:sp>
        <p:nvSpPr>
          <p:cNvPr id="5" name="TextBox 4">
            <a:extLst>
              <a:ext uri="{FF2B5EF4-FFF2-40B4-BE49-F238E27FC236}">
                <a16:creationId xmlns:a16="http://schemas.microsoft.com/office/drawing/2014/main" id="{F962D788-0613-FC9C-5304-D71E5618C414}"/>
              </a:ext>
            </a:extLst>
          </p:cNvPr>
          <p:cNvSpPr txBox="1"/>
          <p:nvPr/>
        </p:nvSpPr>
        <p:spPr>
          <a:xfrm>
            <a:off x="2173546" y="2639187"/>
            <a:ext cx="241189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Togetherness; B: No</a:t>
            </a:r>
          </a:p>
        </p:txBody>
      </p:sp>
      <p:sp>
        <p:nvSpPr>
          <p:cNvPr id="8" name="TextBox 7">
            <a:extLst>
              <a:ext uri="{FF2B5EF4-FFF2-40B4-BE49-F238E27FC236}">
                <a16:creationId xmlns:a16="http://schemas.microsoft.com/office/drawing/2014/main" id="{89098B18-DCF7-4828-010A-85193B8F3923}"/>
              </a:ext>
            </a:extLst>
          </p:cNvPr>
          <p:cNvSpPr txBox="1"/>
          <p:nvPr/>
        </p:nvSpPr>
        <p:spPr>
          <a:xfrm>
            <a:off x="5246220" y="2639187"/>
            <a:ext cx="2128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Sadness; B: No</a:t>
            </a:r>
          </a:p>
        </p:txBody>
      </p:sp>
      <p:sp>
        <p:nvSpPr>
          <p:cNvPr id="9" name="TextBox 8">
            <a:extLst>
              <a:ext uri="{FF2B5EF4-FFF2-40B4-BE49-F238E27FC236}">
                <a16:creationId xmlns:a16="http://schemas.microsoft.com/office/drawing/2014/main" id="{19F52D6D-75E1-2B12-7B31-E894F2C0E950}"/>
              </a:ext>
            </a:extLst>
          </p:cNvPr>
          <p:cNvSpPr txBox="1"/>
          <p:nvPr/>
        </p:nvSpPr>
        <p:spPr>
          <a:xfrm>
            <a:off x="7929201" y="2639187"/>
            <a:ext cx="304342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Sadness &amp; Anxiety; B: No</a:t>
            </a:r>
          </a:p>
        </p:txBody>
      </p:sp>
      <p:sp>
        <p:nvSpPr>
          <p:cNvPr id="10" name="TextBox 9">
            <a:extLst>
              <a:ext uri="{FF2B5EF4-FFF2-40B4-BE49-F238E27FC236}">
                <a16:creationId xmlns:a16="http://schemas.microsoft.com/office/drawing/2014/main" id="{DB993381-9B33-E29E-1DF7-6CD42526DE4A}"/>
              </a:ext>
            </a:extLst>
          </p:cNvPr>
          <p:cNvSpPr txBox="1"/>
          <p:nvPr/>
        </p:nvSpPr>
        <p:spPr>
          <a:xfrm>
            <a:off x="8308713" y="5982866"/>
            <a:ext cx="29145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Fear &amp; urgency; B: No</a:t>
            </a:r>
          </a:p>
        </p:txBody>
      </p:sp>
    </p:spTree>
    <p:extLst>
      <p:ext uri="{BB962C8B-B14F-4D97-AF65-F5344CB8AC3E}">
        <p14:creationId xmlns:p14="http://schemas.microsoft.com/office/powerpoint/2010/main" val="252611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E804BC-73F7-7B9B-0396-63A1F1025887}"/>
              </a:ext>
            </a:extLst>
          </p:cNvPr>
          <p:cNvGrpSpPr/>
          <p:nvPr/>
        </p:nvGrpSpPr>
        <p:grpSpPr>
          <a:xfrm>
            <a:off x="476929" y="2156724"/>
            <a:ext cx="1156380" cy="1469346"/>
            <a:chOff x="476928" y="1954925"/>
            <a:chExt cx="1961775" cy="2825180"/>
          </a:xfrm>
        </p:grpSpPr>
        <p:pic>
          <p:nvPicPr>
            <p:cNvPr id="5" name="Picture 4" descr="Graphical user interface, text&#10;&#10;Description automatically generated">
              <a:extLst>
                <a:ext uri="{FF2B5EF4-FFF2-40B4-BE49-F238E27FC236}">
                  <a16:creationId xmlns:a16="http://schemas.microsoft.com/office/drawing/2014/main" id="{FA7D02FA-880E-B6D0-FAD6-EF6C767C78D5}"/>
                </a:ext>
              </a:extLst>
            </p:cNvPr>
            <p:cNvPicPr>
              <a:picLocks noChangeAspect="1"/>
            </p:cNvPicPr>
            <p:nvPr/>
          </p:nvPicPr>
          <p:blipFill rotWithShape="1">
            <a:blip r:embed="rId2"/>
            <a:srcRect r="3149"/>
            <a:stretch/>
          </p:blipFill>
          <p:spPr>
            <a:xfrm>
              <a:off x="476928" y="1954925"/>
              <a:ext cx="1961775" cy="2781037"/>
            </a:xfrm>
            <a:prstGeom prst="rect">
              <a:avLst/>
            </a:prstGeom>
          </p:spPr>
        </p:pic>
        <p:pic>
          <p:nvPicPr>
            <p:cNvPr id="6" name="Picture 5">
              <a:extLst>
                <a:ext uri="{FF2B5EF4-FFF2-40B4-BE49-F238E27FC236}">
                  <a16:creationId xmlns:a16="http://schemas.microsoft.com/office/drawing/2014/main" id="{286BEC71-43BF-C7F1-F7B4-680DE795BAF6}"/>
                </a:ext>
              </a:extLst>
            </p:cNvPr>
            <p:cNvPicPr>
              <a:picLocks noChangeAspect="1"/>
            </p:cNvPicPr>
            <p:nvPr/>
          </p:nvPicPr>
          <p:blipFill>
            <a:blip r:embed="rId3"/>
            <a:stretch>
              <a:fillRect/>
            </a:stretch>
          </p:blipFill>
          <p:spPr>
            <a:xfrm>
              <a:off x="528805" y="3313913"/>
              <a:ext cx="1909897" cy="1466192"/>
            </a:xfrm>
            <a:prstGeom prst="rect">
              <a:avLst/>
            </a:prstGeom>
          </p:spPr>
        </p:pic>
      </p:grpSp>
      <p:sp>
        <p:nvSpPr>
          <p:cNvPr id="8" name="Rectangle 7">
            <a:extLst>
              <a:ext uri="{FF2B5EF4-FFF2-40B4-BE49-F238E27FC236}">
                <a16:creationId xmlns:a16="http://schemas.microsoft.com/office/drawing/2014/main" id="{12A44B38-2AA5-D7C4-335E-4D4FDE1D4191}"/>
              </a:ext>
            </a:extLst>
          </p:cNvPr>
          <p:cNvSpPr/>
          <p:nvPr/>
        </p:nvSpPr>
        <p:spPr>
          <a:xfrm>
            <a:off x="2081213" y="2200866"/>
            <a:ext cx="832419" cy="13797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Stance: </a:t>
            </a:r>
          </a:p>
          <a:p>
            <a:pPr algn="ctr"/>
            <a:r>
              <a:rPr lang="en-US" sz="1100" dirty="0">
                <a:latin typeface="Times New Roman" panose="02020603050405020304" pitchFamily="18" charset="0"/>
                <a:cs typeface="Times New Roman" panose="02020603050405020304" pitchFamily="18" charset="0"/>
              </a:rPr>
              <a:t>Positive?</a:t>
            </a:r>
          </a:p>
          <a:p>
            <a:pPr algn="ctr"/>
            <a:r>
              <a:rPr lang="en-US" sz="1100" dirty="0">
                <a:latin typeface="Times New Roman" panose="02020603050405020304" pitchFamily="18" charset="0"/>
                <a:cs typeface="Times New Roman" panose="02020603050405020304" pitchFamily="18" charset="0"/>
              </a:rPr>
              <a:t>Negative?</a:t>
            </a:r>
          </a:p>
          <a:p>
            <a:pPr algn="ctr"/>
            <a:r>
              <a:rPr lang="en-US" sz="1100" dirty="0">
                <a:latin typeface="Times New Roman" panose="02020603050405020304" pitchFamily="18" charset="0"/>
                <a:cs typeface="Times New Roman" panose="02020603050405020304" pitchFamily="18" charset="0"/>
              </a:rPr>
              <a:t>Neutral?</a:t>
            </a:r>
          </a:p>
          <a:p>
            <a:pPr algn="ctr"/>
            <a:r>
              <a:rPr lang="en-US" sz="1100" dirty="0">
                <a:latin typeface="Times New Roman" panose="02020603050405020304" pitchFamily="18" charset="0"/>
                <a:cs typeface="Times New Roman" panose="02020603050405020304" pitchFamily="18" charset="0"/>
              </a:rPr>
              <a:t>Non-relevant?</a:t>
            </a:r>
          </a:p>
        </p:txBody>
      </p:sp>
      <p:sp>
        <p:nvSpPr>
          <p:cNvPr id="9" name="Rectangle 8">
            <a:extLst>
              <a:ext uri="{FF2B5EF4-FFF2-40B4-BE49-F238E27FC236}">
                <a16:creationId xmlns:a16="http://schemas.microsoft.com/office/drawing/2014/main" id="{A31511E4-D942-7DC9-62A7-7B39B5330B7D}"/>
              </a:ext>
            </a:extLst>
          </p:cNvPr>
          <p:cNvSpPr/>
          <p:nvPr/>
        </p:nvSpPr>
        <p:spPr>
          <a:xfrm>
            <a:off x="3535318" y="2200866"/>
            <a:ext cx="1156380" cy="6231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Image Content Types</a:t>
            </a:r>
          </a:p>
        </p:txBody>
      </p:sp>
      <p:sp>
        <p:nvSpPr>
          <p:cNvPr id="10" name="Rectangle 9">
            <a:extLst>
              <a:ext uri="{FF2B5EF4-FFF2-40B4-BE49-F238E27FC236}">
                <a16:creationId xmlns:a16="http://schemas.microsoft.com/office/drawing/2014/main" id="{E0D1FC5D-C0B0-EFA3-715B-72D9239A6640}"/>
              </a:ext>
            </a:extLst>
          </p:cNvPr>
          <p:cNvSpPr/>
          <p:nvPr/>
        </p:nvSpPr>
        <p:spPr>
          <a:xfrm>
            <a:off x="3535318" y="2970517"/>
            <a:ext cx="1156380" cy="610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Persuasiveness Score Improvement</a:t>
            </a:r>
          </a:p>
        </p:txBody>
      </p:sp>
      <p:sp>
        <p:nvSpPr>
          <p:cNvPr id="11" name="Rectangle 10">
            <a:extLst>
              <a:ext uri="{FF2B5EF4-FFF2-40B4-BE49-F238E27FC236}">
                <a16:creationId xmlns:a16="http://schemas.microsoft.com/office/drawing/2014/main" id="{5B3C69ED-A205-EA8C-ED54-BE3D9672BCAC}"/>
              </a:ext>
            </a:extLst>
          </p:cNvPr>
          <p:cNvSpPr/>
          <p:nvPr/>
        </p:nvSpPr>
        <p:spPr>
          <a:xfrm>
            <a:off x="5173260" y="3015051"/>
            <a:ext cx="874134" cy="565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Persuasion Mode</a:t>
            </a:r>
          </a:p>
        </p:txBody>
      </p:sp>
      <p:sp>
        <p:nvSpPr>
          <p:cNvPr id="12" name="Rectangle 11">
            <a:extLst>
              <a:ext uri="{FF2B5EF4-FFF2-40B4-BE49-F238E27FC236}">
                <a16:creationId xmlns:a16="http://schemas.microsoft.com/office/drawing/2014/main" id="{9AF1FB70-9FED-5DB2-59E3-89528494106D}"/>
              </a:ext>
            </a:extLst>
          </p:cNvPr>
          <p:cNvSpPr/>
          <p:nvPr/>
        </p:nvSpPr>
        <p:spPr>
          <a:xfrm>
            <a:off x="6448664" y="2200866"/>
            <a:ext cx="1672196" cy="13797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100" dirty="0">
                <a:latin typeface="Times New Roman" panose="02020603050405020304" pitchFamily="18" charset="0"/>
                <a:cs typeface="Times New Roman" panose="02020603050405020304" pitchFamily="18" charset="0"/>
              </a:rPr>
              <a:t>Stance: negative</a:t>
            </a:r>
          </a:p>
          <a:p>
            <a:r>
              <a:rPr lang="en-US" sz="1100" dirty="0">
                <a:latin typeface="Times New Roman" panose="02020603050405020304" pitchFamily="18" charset="0"/>
                <a:cs typeface="Times New Roman" panose="02020603050405020304" pitchFamily="18" charset="0"/>
              </a:rPr>
              <a:t>Persuasiveness Score: 2.0</a:t>
            </a:r>
          </a:p>
          <a:p>
            <a:r>
              <a:rPr lang="en-US" sz="1100" dirty="0">
                <a:latin typeface="Times New Roman" panose="02020603050405020304" pitchFamily="18" charset="0"/>
                <a:cs typeface="Times New Roman" panose="02020603050405020304" pitchFamily="18" charset="0"/>
              </a:rPr>
              <a:t>Content Type: Statistics</a:t>
            </a:r>
          </a:p>
          <a:p>
            <a:r>
              <a:rPr lang="en-US" sz="1100" dirty="0">
                <a:latin typeface="Times New Roman" panose="02020603050405020304" pitchFamily="18" charset="0"/>
                <a:cs typeface="Times New Roman" panose="02020603050405020304" pitchFamily="18" charset="0"/>
              </a:rPr>
              <a:t>Persuasion Mode: logos</a:t>
            </a:r>
          </a:p>
        </p:txBody>
      </p:sp>
      <p:sp>
        <p:nvSpPr>
          <p:cNvPr id="13" name="Right Arrow 12">
            <a:extLst>
              <a:ext uri="{FF2B5EF4-FFF2-40B4-BE49-F238E27FC236}">
                <a16:creationId xmlns:a16="http://schemas.microsoft.com/office/drawing/2014/main" id="{A84E45C5-4657-498A-814F-335DA94A506C}"/>
              </a:ext>
            </a:extLst>
          </p:cNvPr>
          <p:cNvSpPr/>
          <p:nvPr/>
        </p:nvSpPr>
        <p:spPr>
          <a:xfrm>
            <a:off x="1699606" y="2823999"/>
            <a:ext cx="315310" cy="1363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6C4CA685-B22B-50D8-4E98-A73577F9BC73}"/>
              </a:ext>
            </a:extLst>
          </p:cNvPr>
          <p:cNvSpPr/>
          <p:nvPr/>
        </p:nvSpPr>
        <p:spPr>
          <a:xfrm>
            <a:off x="2954437" y="2834148"/>
            <a:ext cx="527803" cy="1363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DC3441EF-643D-DB00-CD55-4F0046623A50}"/>
              </a:ext>
            </a:extLst>
          </p:cNvPr>
          <p:cNvSpPr/>
          <p:nvPr/>
        </p:nvSpPr>
        <p:spPr>
          <a:xfrm>
            <a:off x="4761590" y="2445821"/>
            <a:ext cx="1642990" cy="1363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6D1146CA-B8B3-2CFE-D615-1FB8A5375AFA}"/>
              </a:ext>
            </a:extLst>
          </p:cNvPr>
          <p:cNvSpPr/>
          <p:nvPr/>
        </p:nvSpPr>
        <p:spPr>
          <a:xfrm>
            <a:off x="4744774" y="3229665"/>
            <a:ext cx="365483" cy="1363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BAAFAD3A-F35B-9E3B-0337-2D409313C421}"/>
              </a:ext>
            </a:extLst>
          </p:cNvPr>
          <p:cNvSpPr/>
          <p:nvPr/>
        </p:nvSpPr>
        <p:spPr>
          <a:xfrm>
            <a:off x="6089270" y="3229663"/>
            <a:ext cx="315310" cy="1363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951708-31F9-A3EC-7AC7-D7EC7BD8B78B}"/>
              </a:ext>
            </a:extLst>
          </p:cNvPr>
          <p:cNvSpPr txBox="1"/>
          <p:nvPr/>
        </p:nvSpPr>
        <p:spPr>
          <a:xfrm>
            <a:off x="2875796" y="2612205"/>
            <a:ext cx="619080"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Pos/Neg</a:t>
            </a:r>
          </a:p>
        </p:txBody>
      </p:sp>
      <p:sp>
        <p:nvSpPr>
          <p:cNvPr id="20" name="TextBox 19">
            <a:extLst>
              <a:ext uri="{FF2B5EF4-FFF2-40B4-BE49-F238E27FC236}">
                <a16:creationId xmlns:a16="http://schemas.microsoft.com/office/drawing/2014/main" id="{AA84C9B9-BD7E-1C0B-D86D-98FB12145D5A}"/>
              </a:ext>
            </a:extLst>
          </p:cNvPr>
          <p:cNvSpPr txBox="1"/>
          <p:nvPr/>
        </p:nvSpPr>
        <p:spPr>
          <a:xfrm>
            <a:off x="4724218" y="2976865"/>
            <a:ext cx="467960" cy="307777"/>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&gt; </a:t>
            </a:r>
            <a:r>
              <a:rPr lang="en-US" sz="1400" dirty="0">
                <a:latin typeface="Times New Roman" panose="02020603050405020304" pitchFamily="18" charset="0"/>
                <a:cs typeface="Times New Roman" panose="02020603050405020304" pitchFamily="18" charset="0"/>
              </a:rPr>
              <a:t>𝛾</a:t>
            </a:r>
            <a:r>
              <a:rPr lang="en-US" sz="105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33694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53CF37E-E56D-EE2C-03AE-6B592CAA6161}"/>
              </a:ext>
            </a:extLst>
          </p:cNvPr>
          <p:cNvGrpSpPr/>
          <p:nvPr/>
        </p:nvGrpSpPr>
        <p:grpSpPr>
          <a:xfrm>
            <a:off x="554945" y="1663960"/>
            <a:ext cx="9888133" cy="2607278"/>
            <a:chOff x="385833" y="1529594"/>
            <a:chExt cx="14880013" cy="3559176"/>
          </a:xfrm>
        </p:grpSpPr>
        <p:graphicFrame>
          <p:nvGraphicFramePr>
            <p:cNvPr id="2" name="Chart 1" title="图表">
              <a:extLst>
                <a:ext uri="{FF2B5EF4-FFF2-40B4-BE49-F238E27FC236}">
                  <a16:creationId xmlns:a16="http://schemas.microsoft.com/office/drawing/2014/main" id="{63639369-D2D1-474E-B92B-E43556C17801}"/>
                </a:ext>
              </a:extLst>
            </p:cNvPr>
            <p:cNvGraphicFramePr>
              <a:graphicFrameLocks/>
            </p:cNvGraphicFramePr>
            <p:nvPr>
              <p:extLst>
                <p:ext uri="{D42A27DB-BD31-4B8C-83A1-F6EECF244321}">
                  <p14:modId xmlns:p14="http://schemas.microsoft.com/office/powerpoint/2010/main" val="2565061146"/>
                </p:ext>
              </p:extLst>
            </p:nvPr>
          </p:nvGraphicFramePr>
          <p:xfrm>
            <a:off x="4377691" y="1529594"/>
            <a:ext cx="5714999" cy="35337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title="图表">
              <a:extLst>
                <a:ext uri="{FF2B5EF4-FFF2-40B4-BE49-F238E27FC236}">
                  <a16:creationId xmlns:a16="http://schemas.microsoft.com/office/drawing/2014/main" id="{9061A913-0449-844D-B072-5D7705070F55}"/>
                </a:ext>
              </a:extLst>
            </p:cNvPr>
            <p:cNvGraphicFramePr>
              <a:graphicFrameLocks/>
            </p:cNvGraphicFramePr>
            <p:nvPr>
              <p:extLst>
                <p:ext uri="{D42A27DB-BD31-4B8C-83A1-F6EECF244321}">
                  <p14:modId xmlns:p14="http://schemas.microsoft.com/office/powerpoint/2010/main" val="3847179660"/>
                </p:ext>
              </p:extLst>
            </p:nvPr>
          </p:nvGraphicFramePr>
          <p:xfrm>
            <a:off x="385833" y="1529594"/>
            <a:ext cx="3966456" cy="3533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title="图表">
              <a:extLst>
                <a:ext uri="{FF2B5EF4-FFF2-40B4-BE49-F238E27FC236}">
                  <a16:creationId xmlns:a16="http://schemas.microsoft.com/office/drawing/2014/main" id="{17023F75-77FA-9348-BD3B-E3845E0606FE}"/>
                </a:ext>
              </a:extLst>
            </p:cNvPr>
            <p:cNvGraphicFramePr>
              <a:graphicFrameLocks/>
            </p:cNvGraphicFramePr>
            <p:nvPr>
              <p:extLst>
                <p:ext uri="{D42A27DB-BD31-4B8C-83A1-F6EECF244321}">
                  <p14:modId xmlns:p14="http://schemas.microsoft.com/office/powerpoint/2010/main" val="3898410389"/>
                </p:ext>
              </p:extLst>
            </p:nvPr>
          </p:nvGraphicFramePr>
          <p:xfrm>
            <a:off x="10067288" y="1554995"/>
            <a:ext cx="5198558" cy="3533775"/>
          </p:xfrm>
          <a:graphic>
            <a:graphicData uri="http://schemas.openxmlformats.org/drawingml/2006/chart">
              <c:chart xmlns:c="http://schemas.openxmlformats.org/drawingml/2006/chart" xmlns:r="http://schemas.openxmlformats.org/officeDocument/2006/relationships" r:id="rId4"/>
            </a:graphicData>
          </a:graphic>
        </p:graphicFrame>
      </p:grpSp>
      <p:sp>
        <p:nvSpPr>
          <p:cNvPr id="7" name="TextBox 6">
            <a:extLst>
              <a:ext uri="{FF2B5EF4-FFF2-40B4-BE49-F238E27FC236}">
                <a16:creationId xmlns:a16="http://schemas.microsoft.com/office/drawing/2014/main" id="{CE4EA1BA-9E65-184B-190C-A3544499BCD2}"/>
              </a:ext>
            </a:extLst>
          </p:cNvPr>
          <p:cNvSpPr txBox="1"/>
          <p:nvPr/>
        </p:nvSpPr>
        <p:spPr>
          <a:xfrm>
            <a:off x="4193439" y="5136815"/>
            <a:ext cx="1826141"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Category Percentage in each </a:t>
            </a:r>
          </a:p>
        </p:txBody>
      </p:sp>
      <p:sp>
        <p:nvSpPr>
          <p:cNvPr id="8" name="TextBox 7">
            <a:extLst>
              <a:ext uri="{FF2B5EF4-FFF2-40B4-BE49-F238E27FC236}">
                <a16:creationId xmlns:a16="http://schemas.microsoft.com/office/drawing/2014/main" id="{22A1D144-66E5-8BB4-B672-D150550BE80A}"/>
              </a:ext>
            </a:extLst>
          </p:cNvPr>
          <p:cNvSpPr txBox="1"/>
          <p:nvPr/>
        </p:nvSpPr>
        <p:spPr>
          <a:xfrm>
            <a:off x="1665130" y="3908157"/>
            <a:ext cx="34015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(a)</a:t>
            </a:r>
          </a:p>
        </p:txBody>
      </p:sp>
      <p:sp>
        <p:nvSpPr>
          <p:cNvPr id="9" name="TextBox 8">
            <a:extLst>
              <a:ext uri="{FF2B5EF4-FFF2-40B4-BE49-F238E27FC236}">
                <a16:creationId xmlns:a16="http://schemas.microsoft.com/office/drawing/2014/main" id="{4C0D0D05-4946-C6A4-A536-F97BD90515E4}"/>
              </a:ext>
            </a:extLst>
          </p:cNvPr>
          <p:cNvSpPr txBox="1"/>
          <p:nvPr/>
        </p:nvSpPr>
        <p:spPr>
          <a:xfrm>
            <a:off x="4977294" y="3922310"/>
            <a:ext cx="348172"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(b)</a:t>
            </a:r>
          </a:p>
        </p:txBody>
      </p:sp>
      <p:sp>
        <p:nvSpPr>
          <p:cNvPr id="10" name="TextBox 9">
            <a:extLst>
              <a:ext uri="{FF2B5EF4-FFF2-40B4-BE49-F238E27FC236}">
                <a16:creationId xmlns:a16="http://schemas.microsoft.com/office/drawing/2014/main" id="{2FD248C1-BE5C-F2A8-298D-EE02530DBD9F}"/>
              </a:ext>
            </a:extLst>
          </p:cNvPr>
          <p:cNvSpPr txBox="1"/>
          <p:nvPr/>
        </p:nvSpPr>
        <p:spPr>
          <a:xfrm>
            <a:off x="8265791" y="3922310"/>
            <a:ext cx="34015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228642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124799B-357A-8DC9-FF0B-EEDA096DED5E}"/>
              </a:ext>
            </a:extLst>
          </p:cNvPr>
          <p:cNvPicPr>
            <a:picLocks noChangeAspect="1"/>
          </p:cNvPicPr>
          <p:nvPr/>
        </p:nvPicPr>
        <p:blipFill>
          <a:blip r:embed="rId2"/>
          <a:stretch>
            <a:fillRect/>
          </a:stretch>
        </p:blipFill>
        <p:spPr>
          <a:xfrm>
            <a:off x="1155700" y="2032000"/>
            <a:ext cx="9880600" cy="2794000"/>
          </a:xfrm>
          <a:prstGeom prst="rect">
            <a:avLst/>
          </a:prstGeom>
        </p:spPr>
      </p:pic>
    </p:spTree>
    <p:extLst>
      <p:ext uri="{BB962C8B-B14F-4D97-AF65-F5344CB8AC3E}">
        <p14:creationId xmlns:p14="http://schemas.microsoft.com/office/powerpoint/2010/main" val="2870450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56421B-CDC6-11F9-D417-78BCAEE926E9}"/>
              </a:ext>
            </a:extLst>
          </p:cNvPr>
          <p:cNvPicPr>
            <a:picLocks noChangeAspect="1"/>
          </p:cNvPicPr>
          <p:nvPr/>
        </p:nvPicPr>
        <p:blipFill>
          <a:blip r:embed="rId2"/>
          <a:stretch>
            <a:fillRect/>
          </a:stretch>
        </p:blipFill>
        <p:spPr>
          <a:xfrm>
            <a:off x="1104900" y="1676400"/>
            <a:ext cx="9982200" cy="3505200"/>
          </a:xfrm>
          <a:prstGeom prst="rect">
            <a:avLst/>
          </a:prstGeom>
        </p:spPr>
      </p:pic>
      <p:pic>
        <p:nvPicPr>
          <p:cNvPr id="9" name="Picture 8">
            <a:extLst>
              <a:ext uri="{FF2B5EF4-FFF2-40B4-BE49-F238E27FC236}">
                <a16:creationId xmlns:a16="http://schemas.microsoft.com/office/drawing/2014/main" id="{DCF43AE9-D357-4329-5D15-25FA4D6436CE}"/>
              </a:ext>
            </a:extLst>
          </p:cNvPr>
          <p:cNvPicPr>
            <a:picLocks noChangeAspect="1"/>
          </p:cNvPicPr>
          <p:nvPr/>
        </p:nvPicPr>
        <p:blipFill>
          <a:blip r:embed="rId3"/>
          <a:stretch>
            <a:fillRect/>
          </a:stretch>
        </p:blipFill>
        <p:spPr>
          <a:xfrm>
            <a:off x="4165250" y="1676400"/>
            <a:ext cx="304800" cy="3200400"/>
          </a:xfrm>
          <a:prstGeom prst="rect">
            <a:avLst/>
          </a:prstGeom>
        </p:spPr>
      </p:pic>
      <p:pic>
        <p:nvPicPr>
          <p:cNvPr id="10" name="Picture 9">
            <a:extLst>
              <a:ext uri="{FF2B5EF4-FFF2-40B4-BE49-F238E27FC236}">
                <a16:creationId xmlns:a16="http://schemas.microsoft.com/office/drawing/2014/main" id="{DB02FF5B-3C61-40A8-DA53-BA7A21D2B39C}"/>
              </a:ext>
            </a:extLst>
          </p:cNvPr>
          <p:cNvPicPr>
            <a:picLocks noChangeAspect="1"/>
          </p:cNvPicPr>
          <p:nvPr/>
        </p:nvPicPr>
        <p:blipFill>
          <a:blip r:embed="rId3"/>
          <a:stretch>
            <a:fillRect/>
          </a:stretch>
        </p:blipFill>
        <p:spPr>
          <a:xfrm>
            <a:off x="7421356" y="1676400"/>
            <a:ext cx="304800" cy="3200400"/>
          </a:xfrm>
          <a:prstGeom prst="rect">
            <a:avLst/>
          </a:prstGeom>
        </p:spPr>
      </p:pic>
      <p:pic>
        <p:nvPicPr>
          <p:cNvPr id="11" name="Picture 10">
            <a:extLst>
              <a:ext uri="{FF2B5EF4-FFF2-40B4-BE49-F238E27FC236}">
                <a16:creationId xmlns:a16="http://schemas.microsoft.com/office/drawing/2014/main" id="{EEC84C44-4E03-1BCC-321B-08D62B83DE43}"/>
              </a:ext>
            </a:extLst>
          </p:cNvPr>
          <p:cNvPicPr>
            <a:picLocks noChangeAspect="1"/>
          </p:cNvPicPr>
          <p:nvPr/>
        </p:nvPicPr>
        <p:blipFill>
          <a:blip r:embed="rId4"/>
          <a:stretch>
            <a:fillRect/>
          </a:stretch>
        </p:blipFill>
        <p:spPr>
          <a:xfrm>
            <a:off x="769007" y="4729654"/>
            <a:ext cx="10464800" cy="172545"/>
          </a:xfrm>
          <a:prstGeom prst="rect">
            <a:avLst/>
          </a:prstGeom>
        </p:spPr>
      </p:pic>
    </p:spTree>
    <p:extLst>
      <p:ext uri="{BB962C8B-B14F-4D97-AF65-F5344CB8AC3E}">
        <p14:creationId xmlns:p14="http://schemas.microsoft.com/office/powerpoint/2010/main" val="4107953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D536FD-E4EA-65DA-4A47-EF5120D0E731}"/>
              </a:ext>
            </a:extLst>
          </p:cNvPr>
          <p:cNvPicPr>
            <a:picLocks noChangeAspect="1"/>
          </p:cNvPicPr>
          <p:nvPr/>
        </p:nvPicPr>
        <p:blipFill>
          <a:blip r:embed="rId2"/>
          <a:stretch>
            <a:fillRect/>
          </a:stretch>
        </p:blipFill>
        <p:spPr>
          <a:xfrm>
            <a:off x="789709" y="1684018"/>
            <a:ext cx="10612582" cy="3737428"/>
          </a:xfrm>
          <a:prstGeom prst="rect">
            <a:avLst/>
          </a:prstGeom>
        </p:spPr>
      </p:pic>
      <p:pic>
        <p:nvPicPr>
          <p:cNvPr id="5" name="Picture 4">
            <a:extLst>
              <a:ext uri="{FF2B5EF4-FFF2-40B4-BE49-F238E27FC236}">
                <a16:creationId xmlns:a16="http://schemas.microsoft.com/office/drawing/2014/main" id="{B642DEF1-9C81-744B-B484-1D92DE6D0BC6}"/>
              </a:ext>
            </a:extLst>
          </p:cNvPr>
          <p:cNvPicPr>
            <a:picLocks noChangeAspect="1"/>
          </p:cNvPicPr>
          <p:nvPr/>
        </p:nvPicPr>
        <p:blipFill>
          <a:blip r:embed="rId3"/>
          <a:stretch>
            <a:fillRect/>
          </a:stretch>
        </p:blipFill>
        <p:spPr>
          <a:xfrm>
            <a:off x="3487057" y="1403350"/>
            <a:ext cx="254000" cy="4051300"/>
          </a:xfrm>
          <a:prstGeom prst="rect">
            <a:avLst/>
          </a:prstGeom>
        </p:spPr>
      </p:pic>
      <p:pic>
        <p:nvPicPr>
          <p:cNvPr id="6" name="Picture 5">
            <a:extLst>
              <a:ext uri="{FF2B5EF4-FFF2-40B4-BE49-F238E27FC236}">
                <a16:creationId xmlns:a16="http://schemas.microsoft.com/office/drawing/2014/main" id="{E14F7636-8BA2-7D9B-6E9C-777335C0C014}"/>
              </a:ext>
            </a:extLst>
          </p:cNvPr>
          <p:cNvPicPr>
            <a:picLocks noChangeAspect="1"/>
          </p:cNvPicPr>
          <p:nvPr/>
        </p:nvPicPr>
        <p:blipFill>
          <a:blip r:embed="rId3"/>
          <a:stretch>
            <a:fillRect/>
          </a:stretch>
        </p:blipFill>
        <p:spPr>
          <a:xfrm>
            <a:off x="7085280" y="1433585"/>
            <a:ext cx="254000" cy="4051300"/>
          </a:xfrm>
          <a:prstGeom prst="rect">
            <a:avLst/>
          </a:prstGeom>
        </p:spPr>
      </p:pic>
      <p:pic>
        <p:nvPicPr>
          <p:cNvPr id="7" name="Picture 6">
            <a:extLst>
              <a:ext uri="{FF2B5EF4-FFF2-40B4-BE49-F238E27FC236}">
                <a16:creationId xmlns:a16="http://schemas.microsoft.com/office/drawing/2014/main" id="{D6112187-7208-D484-9860-01A5153061CA}"/>
              </a:ext>
            </a:extLst>
          </p:cNvPr>
          <p:cNvPicPr>
            <a:picLocks noChangeAspect="1"/>
          </p:cNvPicPr>
          <p:nvPr/>
        </p:nvPicPr>
        <p:blipFill>
          <a:blip r:embed="rId4"/>
          <a:stretch>
            <a:fillRect/>
          </a:stretch>
        </p:blipFill>
        <p:spPr>
          <a:xfrm>
            <a:off x="684480" y="5272948"/>
            <a:ext cx="6654800" cy="330200"/>
          </a:xfrm>
          <a:prstGeom prst="rect">
            <a:avLst/>
          </a:prstGeom>
        </p:spPr>
      </p:pic>
      <p:pic>
        <p:nvPicPr>
          <p:cNvPr id="8" name="Picture 7">
            <a:extLst>
              <a:ext uri="{FF2B5EF4-FFF2-40B4-BE49-F238E27FC236}">
                <a16:creationId xmlns:a16="http://schemas.microsoft.com/office/drawing/2014/main" id="{2D6004E1-FE4C-DA3A-5BDD-77E139097A64}"/>
              </a:ext>
            </a:extLst>
          </p:cNvPr>
          <p:cNvPicPr>
            <a:picLocks noChangeAspect="1"/>
          </p:cNvPicPr>
          <p:nvPr/>
        </p:nvPicPr>
        <p:blipFill>
          <a:blip r:embed="rId5"/>
          <a:stretch>
            <a:fillRect/>
          </a:stretch>
        </p:blipFill>
        <p:spPr>
          <a:xfrm>
            <a:off x="9446078" y="4875346"/>
            <a:ext cx="1181100" cy="546100"/>
          </a:xfrm>
          <a:prstGeom prst="rect">
            <a:avLst/>
          </a:prstGeom>
        </p:spPr>
      </p:pic>
      <p:pic>
        <p:nvPicPr>
          <p:cNvPr id="9" name="Picture 8">
            <a:extLst>
              <a:ext uri="{FF2B5EF4-FFF2-40B4-BE49-F238E27FC236}">
                <a16:creationId xmlns:a16="http://schemas.microsoft.com/office/drawing/2014/main" id="{3D55102D-0E8E-33E9-5312-C67156A6221E}"/>
              </a:ext>
            </a:extLst>
          </p:cNvPr>
          <p:cNvPicPr>
            <a:picLocks noChangeAspect="1"/>
          </p:cNvPicPr>
          <p:nvPr/>
        </p:nvPicPr>
        <p:blipFill>
          <a:blip r:embed="rId6"/>
          <a:stretch>
            <a:fillRect/>
          </a:stretch>
        </p:blipFill>
        <p:spPr>
          <a:xfrm>
            <a:off x="10264609" y="4818827"/>
            <a:ext cx="762000" cy="444500"/>
          </a:xfrm>
          <a:prstGeom prst="rect">
            <a:avLst/>
          </a:prstGeom>
        </p:spPr>
      </p:pic>
      <p:pic>
        <p:nvPicPr>
          <p:cNvPr id="10" name="Picture 9">
            <a:extLst>
              <a:ext uri="{FF2B5EF4-FFF2-40B4-BE49-F238E27FC236}">
                <a16:creationId xmlns:a16="http://schemas.microsoft.com/office/drawing/2014/main" id="{D9FB5062-1B6B-6472-987F-5968F3BD9BD8}"/>
              </a:ext>
            </a:extLst>
          </p:cNvPr>
          <p:cNvPicPr>
            <a:picLocks noChangeAspect="1"/>
          </p:cNvPicPr>
          <p:nvPr/>
        </p:nvPicPr>
        <p:blipFill>
          <a:blip r:embed="rId7"/>
          <a:stretch>
            <a:fillRect/>
          </a:stretch>
        </p:blipFill>
        <p:spPr>
          <a:xfrm>
            <a:off x="10970491" y="4646746"/>
            <a:ext cx="431800" cy="1003300"/>
          </a:xfrm>
          <a:prstGeom prst="rect">
            <a:avLst/>
          </a:prstGeom>
        </p:spPr>
      </p:pic>
    </p:spTree>
    <p:extLst>
      <p:ext uri="{BB962C8B-B14F-4D97-AF65-F5344CB8AC3E}">
        <p14:creationId xmlns:p14="http://schemas.microsoft.com/office/powerpoint/2010/main" val="225425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98770C51-2258-9C48-A8E2-977EA43AAE84}"/>
              </a:ext>
            </a:extLst>
          </p:cNvPr>
          <p:cNvPicPr>
            <a:picLocks noChangeAspect="1"/>
          </p:cNvPicPr>
          <p:nvPr/>
        </p:nvPicPr>
        <p:blipFill rotWithShape="1">
          <a:blip r:embed="rId2"/>
          <a:srcRect r="3149"/>
          <a:stretch/>
        </p:blipFill>
        <p:spPr>
          <a:xfrm>
            <a:off x="1202142" y="0"/>
            <a:ext cx="4837712" cy="6858000"/>
          </a:xfrm>
          <a:prstGeom prst="rect">
            <a:avLst/>
          </a:prstGeom>
        </p:spPr>
      </p:pic>
      <p:pic>
        <p:nvPicPr>
          <p:cNvPr id="21" name="Picture 20">
            <a:extLst>
              <a:ext uri="{FF2B5EF4-FFF2-40B4-BE49-F238E27FC236}">
                <a16:creationId xmlns:a16="http://schemas.microsoft.com/office/drawing/2014/main" id="{CB4BFA02-1EF0-6A4E-8DC0-CEA3A32614E5}"/>
              </a:ext>
            </a:extLst>
          </p:cNvPr>
          <p:cNvPicPr>
            <a:picLocks noChangeAspect="1"/>
          </p:cNvPicPr>
          <p:nvPr/>
        </p:nvPicPr>
        <p:blipFill>
          <a:blip r:embed="rId3"/>
          <a:stretch>
            <a:fillRect/>
          </a:stretch>
        </p:blipFill>
        <p:spPr>
          <a:xfrm>
            <a:off x="5689861" y="3978264"/>
            <a:ext cx="4633837" cy="2744445"/>
          </a:xfrm>
          <a:prstGeom prst="rect">
            <a:avLst/>
          </a:prstGeom>
        </p:spPr>
      </p:pic>
    </p:spTree>
    <p:extLst>
      <p:ext uri="{BB962C8B-B14F-4D97-AF65-F5344CB8AC3E}">
        <p14:creationId xmlns:p14="http://schemas.microsoft.com/office/powerpoint/2010/main" val="238251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EACF765-E25F-454E-A5F2-CE6AE63EE368}"/>
              </a:ext>
            </a:extLst>
          </p:cNvPr>
          <p:cNvGrpSpPr/>
          <p:nvPr/>
        </p:nvGrpSpPr>
        <p:grpSpPr>
          <a:xfrm>
            <a:off x="2820780" y="0"/>
            <a:ext cx="6266069" cy="6605490"/>
            <a:chOff x="3908012" y="462003"/>
            <a:chExt cx="5507451" cy="7962517"/>
          </a:xfrm>
        </p:grpSpPr>
        <p:pic>
          <p:nvPicPr>
            <p:cNvPr id="3" name="Picture 2">
              <a:extLst>
                <a:ext uri="{FF2B5EF4-FFF2-40B4-BE49-F238E27FC236}">
                  <a16:creationId xmlns:a16="http://schemas.microsoft.com/office/drawing/2014/main" id="{8EA0D1F1-404D-6546-AAC3-D46D0E665B20}"/>
                </a:ext>
              </a:extLst>
            </p:cNvPr>
            <p:cNvPicPr>
              <a:picLocks noChangeAspect="1"/>
            </p:cNvPicPr>
            <p:nvPr/>
          </p:nvPicPr>
          <p:blipFill>
            <a:blip r:embed="rId2"/>
            <a:stretch>
              <a:fillRect/>
            </a:stretch>
          </p:blipFill>
          <p:spPr>
            <a:xfrm>
              <a:off x="6653657" y="462004"/>
              <a:ext cx="2498351" cy="2149120"/>
            </a:xfrm>
            <a:prstGeom prst="rect">
              <a:avLst/>
            </a:prstGeom>
          </p:spPr>
        </p:pic>
        <p:pic>
          <p:nvPicPr>
            <p:cNvPr id="4" name="Picture 3">
              <a:extLst>
                <a:ext uri="{FF2B5EF4-FFF2-40B4-BE49-F238E27FC236}">
                  <a16:creationId xmlns:a16="http://schemas.microsoft.com/office/drawing/2014/main" id="{3AB5C97D-F355-EB48-9EA1-1CEAB563F4A2}"/>
                </a:ext>
              </a:extLst>
            </p:cNvPr>
            <p:cNvPicPr>
              <a:picLocks noChangeAspect="1"/>
            </p:cNvPicPr>
            <p:nvPr/>
          </p:nvPicPr>
          <p:blipFill>
            <a:blip r:embed="rId3"/>
            <a:stretch>
              <a:fillRect/>
            </a:stretch>
          </p:blipFill>
          <p:spPr>
            <a:xfrm>
              <a:off x="3957155" y="462003"/>
              <a:ext cx="2498351" cy="2115581"/>
            </a:xfrm>
            <a:prstGeom prst="rect">
              <a:avLst/>
            </a:prstGeom>
          </p:spPr>
        </p:pic>
        <p:pic>
          <p:nvPicPr>
            <p:cNvPr id="5" name="Picture 4">
              <a:extLst>
                <a:ext uri="{FF2B5EF4-FFF2-40B4-BE49-F238E27FC236}">
                  <a16:creationId xmlns:a16="http://schemas.microsoft.com/office/drawing/2014/main" id="{9ADDA635-7D6A-8447-B53D-50B7FC9AE418}"/>
                </a:ext>
              </a:extLst>
            </p:cNvPr>
            <p:cNvPicPr>
              <a:picLocks noChangeAspect="1"/>
            </p:cNvPicPr>
            <p:nvPr/>
          </p:nvPicPr>
          <p:blipFill>
            <a:blip r:embed="rId4"/>
            <a:stretch>
              <a:fillRect/>
            </a:stretch>
          </p:blipFill>
          <p:spPr>
            <a:xfrm>
              <a:off x="3957155" y="4514852"/>
              <a:ext cx="2498351" cy="2128838"/>
            </a:xfrm>
            <a:prstGeom prst="rect">
              <a:avLst/>
            </a:prstGeom>
          </p:spPr>
        </p:pic>
        <p:pic>
          <p:nvPicPr>
            <p:cNvPr id="6" name="Picture 5">
              <a:extLst>
                <a:ext uri="{FF2B5EF4-FFF2-40B4-BE49-F238E27FC236}">
                  <a16:creationId xmlns:a16="http://schemas.microsoft.com/office/drawing/2014/main" id="{A75FA827-7A7D-5845-A009-9D93FD90E477}"/>
                </a:ext>
              </a:extLst>
            </p:cNvPr>
            <p:cNvPicPr>
              <a:picLocks noChangeAspect="1"/>
            </p:cNvPicPr>
            <p:nvPr/>
          </p:nvPicPr>
          <p:blipFill>
            <a:blip r:embed="rId5"/>
            <a:stretch>
              <a:fillRect/>
            </a:stretch>
          </p:blipFill>
          <p:spPr>
            <a:xfrm>
              <a:off x="6653657" y="4514852"/>
              <a:ext cx="2498351" cy="2128838"/>
            </a:xfrm>
            <a:prstGeom prst="rect">
              <a:avLst/>
            </a:prstGeom>
          </p:spPr>
        </p:pic>
        <p:sp>
          <p:nvSpPr>
            <p:cNvPr id="7" name="TextBox 6">
              <a:extLst>
                <a:ext uri="{FF2B5EF4-FFF2-40B4-BE49-F238E27FC236}">
                  <a16:creationId xmlns:a16="http://schemas.microsoft.com/office/drawing/2014/main" id="{318761B8-A480-1E43-A776-477F46EB3984}"/>
                </a:ext>
              </a:extLst>
            </p:cNvPr>
            <p:cNvSpPr txBox="1"/>
            <p:nvPr/>
          </p:nvSpPr>
          <p:spPr>
            <a:xfrm>
              <a:off x="3908013" y="2594567"/>
              <a:ext cx="2547493" cy="1780829"/>
            </a:xfrm>
            <a:prstGeom prst="rect">
              <a:avLst/>
            </a:prstGeom>
            <a:noFill/>
          </p:spPr>
          <p:txBody>
            <a:bodyPr wrap="square" rtlCol="0">
              <a:spAutoFit/>
            </a:bodyPr>
            <a:lstStyle/>
            <a:p>
              <a:r>
                <a:rPr lang="en-US" b="1" dirty="0"/>
                <a:t>Twitter</a:t>
              </a:r>
              <a:r>
                <a:rPr lang="en-US" dirty="0"/>
                <a:t>: If the thousand of gun control laws now aren't enough, they never will be…</a:t>
              </a:r>
            </a:p>
            <a:p>
              <a:r>
                <a:rPr lang="en-US" b="1" dirty="0"/>
                <a:t>Slogan</a:t>
              </a:r>
              <a:r>
                <a:rPr lang="en-US" dirty="0"/>
                <a:t>: contain argumentative slogans</a:t>
              </a:r>
            </a:p>
          </p:txBody>
        </p:sp>
        <p:sp>
          <p:nvSpPr>
            <p:cNvPr id="8" name="TextBox 7">
              <a:extLst>
                <a:ext uri="{FF2B5EF4-FFF2-40B4-BE49-F238E27FC236}">
                  <a16:creationId xmlns:a16="http://schemas.microsoft.com/office/drawing/2014/main" id="{96BBF2AC-319A-FC46-9DA8-D3DB55AF5B44}"/>
                </a:ext>
              </a:extLst>
            </p:cNvPr>
            <p:cNvSpPr txBox="1"/>
            <p:nvPr/>
          </p:nvSpPr>
          <p:spPr>
            <a:xfrm>
              <a:off x="6571177" y="2611215"/>
              <a:ext cx="2844286" cy="1780829"/>
            </a:xfrm>
            <a:prstGeom prst="rect">
              <a:avLst/>
            </a:prstGeom>
            <a:noFill/>
          </p:spPr>
          <p:txBody>
            <a:bodyPr wrap="square" rtlCol="0">
              <a:spAutoFit/>
            </a:bodyPr>
            <a:lstStyle/>
            <a:p>
              <a:r>
                <a:rPr lang="en-US" b="1" dirty="0"/>
                <a:t>Twitter</a:t>
              </a:r>
              <a:r>
                <a:rPr lang="en-US" dirty="0"/>
                <a:t>: Gun violence has serious and lasting social and emotional impacts on those…</a:t>
              </a:r>
            </a:p>
            <a:p>
              <a:r>
                <a:rPr lang="en-US" b="1" dirty="0"/>
                <a:t>Informative</a:t>
              </a:r>
              <a:r>
                <a:rPr lang="en-US" dirty="0"/>
                <a:t>: provide context related information</a:t>
              </a:r>
            </a:p>
          </p:txBody>
        </p:sp>
        <p:sp>
          <p:nvSpPr>
            <p:cNvPr id="9" name="TextBox 8">
              <a:extLst>
                <a:ext uri="{FF2B5EF4-FFF2-40B4-BE49-F238E27FC236}">
                  <a16:creationId xmlns:a16="http://schemas.microsoft.com/office/drawing/2014/main" id="{689C4232-A04B-1B41-B84D-6D1573F46D29}"/>
                </a:ext>
              </a:extLst>
            </p:cNvPr>
            <p:cNvSpPr txBox="1"/>
            <p:nvPr/>
          </p:nvSpPr>
          <p:spPr>
            <a:xfrm>
              <a:off x="3908012" y="6643691"/>
              <a:ext cx="2564090" cy="1780829"/>
            </a:xfrm>
            <a:prstGeom prst="rect">
              <a:avLst/>
            </a:prstGeom>
            <a:noFill/>
          </p:spPr>
          <p:txBody>
            <a:bodyPr wrap="square" rtlCol="0">
              <a:spAutoFit/>
            </a:bodyPr>
            <a:lstStyle/>
            <a:p>
              <a:r>
                <a:rPr lang="en-US" b="1" dirty="0"/>
                <a:t>Twitter</a:t>
              </a:r>
              <a:r>
                <a:rPr lang="en-US" dirty="0"/>
                <a:t>: The current administrations answer for Gun control…</a:t>
              </a:r>
            </a:p>
            <a:p>
              <a:r>
                <a:rPr lang="en-US" b="1" dirty="0"/>
                <a:t>Ironic</a:t>
              </a:r>
              <a:r>
                <a:rPr lang="en-US" dirty="0"/>
                <a:t>: express ironic emotion or arguments</a:t>
              </a:r>
            </a:p>
          </p:txBody>
        </p:sp>
        <p:sp>
          <p:nvSpPr>
            <p:cNvPr id="10" name="TextBox 9">
              <a:extLst>
                <a:ext uri="{FF2B5EF4-FFF2-40B4-BE49-F238E27FC236}">
                  <a16:creationId xmlns:a16="http://schemas.microsoft.com/office/drawing/2014/main" id="{2DAC4375-6825-7F44-9FF1-DA7009CD9CD2}"/>
                </a:ext>
              </a:extLst>
            </p:cNvPr>
            <p:cNvSpPr txBox="1"/>
            <p:nvPr/>
          </p:nvSpPr>
          <p:spPr>
            <a:xfrm>
              <a:off x="6571177" y="6643690"/>
              <a:ext cx="2729986" cy="1780829"/>
            </a:xfrm>
            <a:prstGeom prst="rect">
              <a:avLst/>
            </a:prstGeom>
            <a:noFill/>
          </p:spPr>
          <p:txBody>
            <a:bodyPr wrap="square" rtlCol="0">
              <a:spAutoFit/>
            </a:bodyPr>
            <a:lstStyle/>
            <a:p>
              <a:pPr lvl="0"/>
              <a:r>
                <a:rPr lang="en-US" b="1" dirty="0"/>
                <a:t>Twitter</a:t>
              </a:r>
              <a:r>
                <a:rPr lang="en-US" altLang="zh-CN" dirty="0"/>
                <a:t>: Biden AG pick Merrick Garland says there's room for new gun control.</a:t>
              </a:r>
            </a:p>
            <a:p>
              <a:pPr lvl="0"/>
              <a:r>
                <a:rPr lang="en-US" b="1" dirty="0"/>
                <a:t>No-argumentative</a:t>
              </a:r>
              <a:r>
                <a:rPr lang="en-US" dirty="0"/>
                <a:t>: no argumentative information</a:t>
              </a:r>
            </a:p>
          </p:txBody>
        </p:sp>
        <p:pic>
          <p:nvPicPr>
            <p:cNvPr id="11" name="Picture 10">
              <a:extLst>
                <a:ext uri="{FF2B5EF4-FFF2-40B4-BE49-F238E27FC236}">
                  <a16:creationId xmlns:a16="http://schemas.microsoft.com/office/drawing/2014/main" id="{47C34408-527D-B44F-AC61-205E12AE2F70}"/>
                </a:ext>
              </a:extLst>
            </p:cNvPr>
            <p:cNvPicPr>
              <a:picLocks noChangeAspect="1"/>
            </p:cNvPicPr>
            <p:nvPr/>
          </p:nvPicPr>
          <p:blipFill rotWithShape="1">
            <a:blip r:embed="rId6"/>
            <a:srcRect l="22828" r="6293"/>
            <a:stretch/>
          </p:blipFill>
          <p:spPr>
            <a:xfrm>
              <a:off x="3957154" y="462003"/>
              <a:ext cx="2498349" cy="2159000"/>
            </a:xfrm>
            <a:prstGeom prst="rect">
              <a:avLst/>
            </a:prstGeom>
          </p:spPr>
        </p:pic>
        <p:pic>
          <p:nvPicPr>
            <p:cNvPr id="12" name="Picture 11">
              <a:extLst>
                <a:ext uri="{FF2B5EF4-FFF2-40B4-BE49-F238E27FC236}">
                  <a16:creationId xmlns:a16="http://schemas.microsoft.com/office/drawing/2014/main" id="{E13B1583-3508-3C4A-9D93-6F5EF39205C2}"/>
                </a:ext>
              </a:extLst>
            </p:cNvPr>
            <p:cNvPicPr>
              <a:picLocks noChangeAspect="1"/>
            </p:cNvPicPr>
            <p:nvPr/>
          </p:nvPicPr>
          <p:blipFill>
            <a:blip r:embed="rId7"/>
            <a:stretch>
              <a:fillRect/>
            </a:stretch>
          </p:blipFill>
          <p:spPr>
            <a:xfrm>
              <a:off x="6653656" y="4486666"/>
              <a:ext cx="2498351" cy="2142347"/>
            </a:xfrm>
            <a:prstGeom prst="rect">
              <a:avLst/>
            </a:prstGeom>
          </p:spPr>
        </p:pic>
        <p:pic>
          <p:nvPicPr>
            <p:cNvPr id="22" name="Picture 21">
              <a:extLst>
                <a:ext uri="{FF2B5EF4-FFF2-40B4-BE49-F238E27FC236}">
                  <a16:creationId xmlns:a16="http://schemas.microsoft.com/office/drawing/2014/main" id="{734DC5D0-76BD-2842-96E8-3C8520867177}"/>
                </a:ext>
              </a:extLst>
            </p:cNvPr>
            <p:cNvPicPr>
              <a:picLocks noChangeAspect="1"/>
            </p:cNvPicPr>
            <p:nvPr/>
          </p:nvPicPr>
          <p:blipFill rotWithShape="1">
            <a:blip r:embed="rId8"/>
            <a:srcRect l="10710"/>
            <a:stretch/>
          </p:blipFill>
          <p:spPr>
            <a:xfrm>
              <a:off x="3908012" y="4500570"/>
              <a:ext cx="2564090" cy="2142347"/>
            </a:xfrm>
            <a:prstGeom prst="rect">
              <a:avLst/>
            </a:prstGeom>
          </p:spPr>
        </p:pic>
      </p:grpSp>
      <p:pic>
        <p:nvPicPr>
          <p:cNvPr id="24" name="Picture 23">
            <a:extLst>
              <a:ext uri="{FF2B5EF4-FFF2-40B4-BE49-F238E27FC236}">
                <a16:creationId xmlns:a16="http://schemas.microsoft.com/office/drawing/2014/main" id="{18E6B100-C0E6-AD4E-BCA7-24C28ED55F9F}"/>
              </a:ext>
            </a:extLst>
          </p:cNvPr>
          <p:cNvPicPr>
            <a:picLocks noChangeAspect="1"/>
          </p:cNvPicPr>
          <p:nvPr/>
        </p:nvPicPr>
        <p:blipFill>
          <a:blip r:embed="rId9"/>
          <a:stretch>
            <a:fillRect/>
          </a:stretch>
        </p:blipFill>
        <p:spPr>
          <a:xfrm>
            <a:off x="5887465" y="-55039"/>
            <a:ext cx="2993481" cy="1862380"/>
          </a:xfrm>
          <a:prstGeom prst="rect">
            <a:avLst/>
          </a:prstGeom>
        </p:spPr>
      </p:pic>
      <p:pic>
        <p:nvPicPr>
          <p:cNvPr id="25" name="Picture 24">
            <a:extLst>
              <a:ext uri="{FF2B5EF4-FFF2-40B4-BE49-F238E27FC236}">
                <a16:creationId xmlns:a16="http://schemas.microsoft.com/office/drawing/2014/main" id="{48945533-18E3-B546-A85E-C75861431E9C}"/>
              </a:ext>
            </a:extLst>
          </p:cNvPr>
          <p:cNvPicPr>
            <a:picLocks noChangeAspect="1"/>
          </p:cNvPicPr>
          <p:nvPr/>
        </p:nvPicPr>
        <p:blipFill rotWithShape="1">
          <a:blip r:embed="rId10"/>
          <a:srcRect b="22686"/>
          <a:stretch/>
        </p:blipFill>
        <p:spPr>
          <a:xfrm>
            <a:off x="5944618" y="3350286"/>
            <a:ext cx="2842483" cy="1777233"/>
          </a:xfrm>
          <a:prstGeom prst="rect">
            <a:avLst/>
          </a:prstGeom>
        </p:spPr>
      </p:pic>
      <p:pic>
        <p:nvPicPr>
          <p:cNvPr id="27" name="Picture 26">
            <a:extLst>
              <a:ext uri="{FF2B5EF4-FFF2-40B4-BE49-F238E27FC236}">
                <a16:creationId xmlns:a16="http://schemas.microsoft.com/office/drawing/2014/main" id="{5D495870-0A23-014B-BB8F-72659151F3DA}"/>
              </a:ext>
            </a:extLst>
          </p:cNvPr>
          <p:cNvPicPr>
            <a:picLocks noChangeAspect="1"/>
          </p:cNvPicPr>
          <p:nvPr/>
        </p:nvPicPr>
        <p:blipFill>
          <a:blip r:embed="rId11"/>
          <a:stretch>
            <a:fillRect/>
          </a:stretch>
        </p:blipFill>
        <p:spPr>
          <a:xfrm>
            <a:off x="2830222" y="3336472"/>
            <a:ext cx="2898395" cy="1791048"/>
          </a:xfrm>
          <a:prstGeom prst="rect">
            <a:avLst/>
          </a:prstGeom>
        </p:spPr>
      </p:pic>
    </p:spTree>
    <p:extLst>
      <p:ext uri="{BB962C8B-B14F-4D97-AF65-F5344CB8AC3E}">
        <p14:creationId xmlns:p14="http://schemas.microsoft.com/office/powerpoint/2010/main" val="76784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EACF765-E25F-454E-A5F2-CE6AE63EE368}"/>
              </a:ext>
            </a:extLst>
          </p:cNvPr>
          <p:cNvGrpSpPr/>
          <p:nvPr/>
        </p:nvGrpSpPr>
        <p:grpSpPr>
          <a:xfrm>
            <a:off x="2820780" y="0"/>
            <a:ext cx="6266069" cy="6882488"/>
            <a:chOff x="3908012" y="462003"/>
            <a:chExt cx="5507451" cy="8296422"/>
          </a:xfrm>
        </p:grpSpPr>
        <p:pic>
          <p:nvPicPr>
            <p:cNvPr id="3" name="Picture 2">
              <a:extLst>
                <a:ext uri="{FF2B5EF4-FFF2-40B4-BE49-F238E27FC236}">
                  <a16:creationId xmlns:a16="http://schemas.microsoft.com/office/drawing/2014/main" id="{8EA0D1F1-404D-6546-AAC3-D46D0E665B20}"/>
                </a:ext>
              </a:extLst>
            </p:cNvPr>
            <p:cNvPicPr>
              <a:picLocks noChangeAspect="1"/>
            </p:cNvPicPr>
            <p:nvPr/>
          </p:nvPicPr>
          <p:blipFill>
            <a:blip r:embed="rId2"/>
            <a:stretch>
              <a:fillRect/>
            </a:stretch>
          </p:blipFill>
          <p:spPr>
            <a:xfrm>
              <a:off x="6653657" y="462004"/>
              <a:ext cx="2498351" cy="2149120"/>
            </a:xfrm>
            <a:prstGeom prst="rect">
              <a:avLst/>
            </a:prstGeom>
          </p:spPr>
        </p:pic>
        <p:pic>
          <p:nvPicPr>
            <p:cNvPr id="4" name="Picture 3">
              <a:extLst>
                <a:ext uri="{FF2B5EF4-FFF2-40B4-BE49-F238E27FC236}">
                  <a16:creationId xmlns:a16="http://schemas.microsoft.com/office/drawing/2014/main" id="{3AB5C97D-F355-EB48-9EA1-1CEAB563F4A2}"/>
                </a:ext>
              </a:extLst>
            </p:cNvPr>
            <p:cNvPicPr>
              <a:picLocks noChangeAspect="1"/>
            </p:cNvPicPr>
            <p:nvPr/>
          </p:nvPicPr>
          <p:blipFill>
            <a:blip r:embed="rId3"/>
            <a:stretch>
              <a:fillRect/>
            </a:stretch>
          </p:blipFill>
          <p:spPr>
            <a:xfrm>
              <a:off x="3957155" y="462003"/>
              <a:ext cx="2498351" cy="2115581"/>
            </a:xfrm>
            <a:prstGeom prst="rect">
              <a:avLst/>
            </a:prstGeom>
          </p:spPr>
        </p:pic>
        <p:pic>
          <p:nvPicPr>
            <p:cNvPr id="5" name="Picture 4">
              <a:extLst>
                <a:ext uri="{FF2B5EF4-FFF2-40B4-BE49-F238E27FC236}">
                  <a16:creationId xmlns:a16="http://schemas.microsoft.com/office/drawing/2014/main" id="{9ADDA635-7D6A-8447-B53D-50B7FC9AE418}"/>
                </a:ext>
              </a:extLst>
            </p:cNvPr>
            <p:cNvPicPr>
              <a:picLocks noChangeAspect="1"/>
            </p:cNvPicPr>
            <p:nvPr/>
          </p:nvPicPr>
          <p:blipFill>
            <a:blip r:embed="rId4"/>
            <a:stretch>
              <a:fillRect/>
            </a:stretch>
          </p:blipFill>
          <p:spPr>
            <a:xfrm>
              <a:off x="3957155" y="4514852"/>
              <a:ext cx="2498351" cy="2128838"/>
            </a:xfrm>
            <a:prstGeom prst="rect">
              <a:avLst/>
            </a:prstGeom>
          </p:spPr>
        </p:pic>
        <p:pic>
          <p:nvPicPr>
            <p:cNvPr id="6" name="Picture 5">
              <a:extLst>
                <a:ext uri="{FF2B5EF4-FFF2-40B4-BE49-F238E27FC236}">
                  <a16:creationId xmlns:a16="http://schemas.microsoft.com/office/drawing/2014/main" id="{A75FA827-7A7D-5845-A009-9D93FD90E477}"/>
                </a:ext>
              </a:extLst>
            </p:cNvPr>
            <p:cNvPicPr>
              <a:picLocks noChangeAspect="1"/>
            </p:cNvPicPr>
            <p:nvPr/>
          </p:nvPicPr>
          <p:blipFill>
            <a:blip r:embed="rId5"/>
            <a:stretch>
              <a:fillRect/>
            </a:stretch>
          </p:blipFill>
          <p:spPr>
            <a:xfrm>
              <a:off x="6653657" y="4514852"/>
              <a:ext cx="2498351" cy="2128838"/>
            </a:xfrm>
            <a:prstGeom prst="rect">
              <a:avLst/>
            </a:prstGeom>
          </p:spPr>
        </p:pic>
        <p:sp>
          <p:nvSpPr>
            <p:cNvPr id="7" name="TextBox 6">
              <a:extLst>
                <a:ext uri="{FF2B5EF4-FFF2-40B4-BE49-F238E27FC236}">
                  <a16:creationId xmlns:a16="http://schemas.microsoft.com/office/drawing/2014/main" id="{318761B8-A480-1E43-A776-477F46EB3984}"/>
                </a:ext>
              </a:extLst>
            </p:cNvPr>
            <p:cNvSpPr txBox="1"/>
            <p:nvPr/>
          </p:nvSpPr>
          <p:spPr>
            <a:xfrm>
              <a:off x="3908013" y="2594567"/>
              <a:ext cx="2547493" cy="1446924"/>
            </a:xfrm>
            <a:prstGeom prst="rect">
              <a:avLst/>
            </a:prstGeom>
            <a:noFill/>
          </p:spPr>
          <p:txBody>
            <a:bodyPr wrap="square" rtlCol="0">
              <a:spAutoFit/>
            </a:bodyPr>
            <a:lstStyle/>
            <a:p>
              <a:r>
                <a:rPr lang="en-US" b="1" dirty="0"/>
                <a:t>Twitter</a:t>
              </a:r>
              <a:r>
                <a:rPr lang="en-US" dirty="0"/>
                <a:t>: How could we close our door to refugees…</a:t>
              </a:r>
            </a:p>
            <a:p>
              <a:r>
                <a:rPr lang="en-US" b="1" dirty="0"/>
                <a:t>Emotional</a:t>
              </a:r>
              <a:r>
                <a:rPr lang="en-US" dirty="0"/>
                <a:t>: the image incites reader’s  some emotion</a:t>
              </a:r>
            </a:p>
          </p:txBody>
        </p:sp>
        <p:sp>
          <p:nvSpPr>
            <p:cNvPr id="8" name="TextBox 7">
              <a:extLst>
                <a:ext uri="{FF2B5EF4-FFF2-40B4-BE49-F238E27FC236}">
                  <a16:creationId xmlns:a16="http://schemas.microsoft.com/office/drawing/2014/main" id="{96BBF2AC-319A-FC46-9DA8-D3DB55AF5B44}"/>
                </a:ext>
              </a:extLst>
            </p:cNvPr>
            <p:cNvSpPr txBox="1"/>
            <p:nvPr/>
          </p:nvSpPr>
          <p:spPr>
            <a:xfrm>
              <a:off x="6571177" y="2611215"/>
              <a:ext cx="2844286" cy="1780829"/>
            </a:xfrm>
            <a:prstGeom prst="rect">
              <a:avLst/>
            </a:prstGeom>
            <a:noFill/>
          </p:spPr>
          <p:txBody>
            <a:bodyPr wrap="square" rtlCol="0">
              <a:spAutoFit/>
            </a:bodyPr>
            <a:lstStyle/>
            <a:p>
              <a:r>
                <a:rPr lang="en-US" b="1" dirty="0"/>
                <a:t>Twitter</a:t>
              </a:r>
              <a:r>
                <a:rPr lang="en-US" dirty="0"/>
                <a:t>: Gun violence has serious and lasting social and emotional impacts on those…</a:t>
              </a:r>
            </a:p>
            <a:p>
              <a:r>
                <a:rPr lang="en-US" b="1" dirty="0"/>
                <a:t>Informative</a:t>
              </a:r>
              <a:r>
                <a:rPr lang="en-US" dirty="0"/>
                <a:t>: provide context related information</a:t>
              </a:r>
            </a:p>
          </p:txBody>
        </p:sp>
        <p:sp>
          <p:nvSpPr>
            <p:cNvPr id="9" name="TextBox 8">
              <a:extLst>
                <a:ext uri="{FF2B5EF4-FFF2-40B4-BE49-F238E27FC236}">
                  <a16:creationId xmlns:a16="http://schemas.microsoft.com/office/drawing/2014/main" id="{689C4232-A04B-1B41-B84D-6D1573F46D29}"/>
                </a:ext>
              </a:extLst>
            </p:cNvPr>
            <p:cNvSpPr txBox="1"/>
            <p:nvPr/>
          </p:nvSpPr>
          <p:spPr>
            <a:xfrm>
              <a:off x="3908012" y="6643691"/>
              <a:ext cx="2564090" cy="1780829"/>
            </a:xfrm>
            <a:prstGeom prst="rect">
              <a:avLst/>
            </a:prstGeom>
            <a:noFill/>
          </p:spPr>
          <p:txBody>
            <a:bodyPr wrap="square" rtlCol="0">
              <a:spAutoFit/>
            </a:bodyPr>
            <a:lstStyle/>
            <a:p>
              <a:r>
                <a:rPr lang="en-US" b="1" dirty="0"/>
                <a:t>Twitter</a:t>
              </a:r>
              <a:r>
                <a:rPr lang="en-US" dirty="0"/>
                <a:t>: The current administrations answer for Gun control…</a:t>
              </a:r>
            </a:p>
            <a:p>
              <a:r>
                <a:rPr lang="en-US" b="1" dirty="0"/>
                <a:t>Rhetoric</a:t>
              </a:r>
              <a:r>
                <a:rPr lang="en-US" dirty="0"/>
                <a:t>: express ironic point of views based on texts</a:t>
              </a:r>
            </a:p>
          </p:txBody>
        </p:sp>
        <p:sp>
          <p:nvSpPr>
            <p:cNvPr id="10" name="TextBox 9">
              <a:extLst>
                <a:ext uri="{FF2B5EF4-FFF2-40B4-BE49-F238E27FC236}">
                  <a16:creationId xmlns:a16="http://schemas.microsoft.com/office/drawing/2014/main" id="{2DAC4375-6825-7F44-9FF1-DA7009CD9CD2}"/>
                </a:ext>
              </a:extLst>
            </p:cNvPr>
            <p:cNvSpPr txBox="1"/>
            <p:nvPr/>
          </p:nvSpPr>
          <p:spPr>
            <a:xfrm>
              <a:off x="6571177" y="6643691"/>
              <a:ext cx="2844286" cy="2114734"/>
            </a:xfrm>
            <a:prstGeom prst="rect">
              <a:avLst/>
            </a:prstGeom>
            <a:noFill/>
          </p:spPr>
          <p:txBody>
            <a:bodyPr wrap="square" rtlCol="0">
              <a:spAutoFit/>
            </a:bodyPr>
            <a:lstStyle/>
            <a:p>
              <a:pPr lvl="0"/>
              <a:r>
                <a:rPr lang="en-US" b="1" dirty="0"/>
                <a:t>Twitter</a:t>
              </a:r>
              <a:r>
                <a:rPr lang="en-US" altLang="zh-CN" dirty="0"/>
                <a:t>: go for </a:t>
              </a:r>
              <a:r>
                <a:rPr lang="en-US" dirty="0"/>
                <a:t>“@</a:t>
              </a:r>
              <a:r>
                <a:rPr lang="en-US" dirty="0" err="1"/>
                <a:t>MomDema</a:t>
              </a:r>
              <a:r>
                <a:rPr lang="en-US" dirty="0"/>
                <a:t>”</a:t>
              </a:r>
              <a:r>
                <a:rPr lang="en-US" altLang="zh-CN" dirty="0"/>
                <a:t>…, making sure life-saving gun violence prevention is a priority in California!</a:t>
              </a:r>
            </a:p>
            <a:p>
              <a:r>
                <a:rPr lang="en-US" b="1" dirty="0"/>
                <a:t>Emphasis</a:t>
              </a:r>
              <a:r>
                <a:rPr lang="en-US" dirty="0"/>
                <a:t>: Emphasize the “@</a:t>
              </a:r>
              <a:r>
                <a:rPr lang="en-US" dirty="0" err="1"/>
                <a:t>MomDemand</a:t>
              </a:r>
              <a:r>
                <a:rPr lang="en-US" dirty="0"/>
                <a:t>”</a:t>
              </a:r>
            </a:p>
          </p:txBody>
        </p:sp>
        <p:pic>
          <p:nvPicPr>
            <p:cNvPr id="11" name="Picture 10">
              <a:extLst>
                <a:ext uri="{FF2B5EF4-FFF2-40B4-BE49-F238E27FC236}">
                  <a16:creationId xmlns:a16="http://schemas.microsoft.com/office/drawing/2014/main" id="{47C34408-527D-B44F-AC61-205E12AE2F70}"/>
                </a:ext>
              </a:extLst>
            </p:cNvPr>
            <p:cNvPicPr>
              <a:picLocks noChangeAspect="1"/>
            </p:cNvPicPr>
            <p:nvPr/>
          </p:nvPicPr>
          <p:blipFill rotWithShape="1">
            <a:blip r:embed="rId6"/>
            <a:srcRect l="22828" r="6293"/>
            <a:stretch/>
          </p:blipFill>
          <p:spPr>
            <a:xfrm>
              <a:off x="3957154" y="462003"/>
              <a:ext cx="2498349" cy="2159000"/>
            </a:xfrm>
            <a:prstGeom prst="rect">
              <a:avLst/>
            </a:prstGeom>
          </p:spPr>
        </p:pic>
        <p:pic>
          <p:nvPicPr>
            <p:cNvPr id="12" name="Picture 11">
              <a:extLst>
                <a:ext uri="{FF2B5EF4-FFF2-40B4-BE49-F238E27FC236}">
                  <a16:creationId xmlns:a16="http://schemas.microsoft.com/office/drawing/2014/main" id="{E13B1583-3508-3C4A-9D93-6F5EF39205C2}"/>
                </a:ext>
              </a:extLst>
            </p:cNvPr>
            <p:cNvPicPr>
              <a:picLocks noChangeAspect="1"/>
            </p:cNvPicPr>
            <p:nvPr/>
          </p:nvPicPr>
          <p:blipFill>
            <a:blip r:embed="rId7"/>
            <a:stretch>
              <a:fillRect/>
            </a:stretch>
          </p:blipFill>
          <p:spPr>
            <a:xfrm>
              <a:off x="6653656" y="4486666"/>
              <a:ext cx="2498351" cy="2142347"/>
            </a:xfrm>
            <a:prstGeom prst="rect">
              <a:avLst/>
            </a:prstGeom>
          </p:spPr>
        </p:pic>
        <p:pic>
          <p:nvPicPr>
            <p:cNvPr id="22" name="Picture 21">
              <a:extLst>
                <a:ext uri="{FF2B5EF4-FFF2-40B4-BE49-F238E27FC236}">
                  <a16:creationId xmlns:a16="http://schemas.microsoft.com/office/drawing/2014/main" id="{734DC5D0-76BD-2842-96E8-3C8520867177}"/>
                </a:ext>
              </a:extLst>
            </p:cNvPr>
            <p:cNvPicPr>
              <a:picLocks noChangeAspect="1"/>
            </p:cNvPicPr>
            <p:nvPr/>
          </p:nvPicPr>
          <p:blipFill rotWithShape="1">
            <a:blip r:embed="rId8"/>
            <a:srcRect l="10710"/>
            <a:stretch/>
          </p:blipFill>
          <p:spPr>
            <a:xfrm>
              <a:off x="3908012" y="4500570"/>
              <a:ext cx="2564090" cy="2142347"/>
            </a:xfrm>
            <a:prstGeom prst="rect">
              <a:avLst/>
            </a:prstGeom>
          </p:spPr>
        </p:pic>
      </p:grpSp>
      <p:pic>
        <p:nvPicPr>
          <p:cNvPr id="24" name="Picture 23">
            <a:extLst>
              <a:ext uri="{FF2B5EF4-FFF2-40B4-BE49-F238E27FC236}">
                <a16:creationId xmlns:a16="http://schemas.microsoft.com/office/drawing/2014/main" id="{18E6B100-C0E6-AD4E-BCA7-24C28ED55F9F}"/>
              </a:ext>
            </a:extLst>
          </p:cNvPr>
          <p:cNvPicPr>
            <a:picLocks noChangeAspect="1"/>
          </p:cNvPicPr>
          <p:nvPr/>
        </p:nvPicPr>
        <p:blipFill>
          <a:blip r:embed="rId9"/>
          <a:stretch>
            <a:fillRect/>
          </a:stretch>
        </p:blipFill>
        <p:spPr>
          <a:xfrm>
            <a:off x="5887465" y="-55039"/>
            <a:ext cx="2993481" cy="1862380"/>
          </a:xfrm>
          <a:prstGeom prst="rect">
            <a:avLst/>
          </a:prstGeom>
        </p:spPr>
      </p:pic>
      <p:pic>
        <p:nvPicPr>
          <p:cNvPr id="25" name="Picture 24">
            <a:extLst>
              <a:ext uri="{FF2B5EF4-FFF2-40B4-BE49-F238E27FC236}">
                <a16:creationId xmlns:a16="http://schemas.microsoft.com/office/drawing/2014/main" id="{48945533-18E3-B546-A85E-C75861431E9C}"/>
              </a:ext>
            </a:extLst>
          </p:cNvPr>
          <p:cNvPicPr>
            <a:picLocks noChangeAspect="1"/>
          </p:cNvPicPr>
          <p:nvPr/>
        </p:nvPicPr>
        <p:blipFill rotWithShape="1">
          <a:blip r:embed="rId10"/>
          <a:srcRect b="22686"/>
          <a:stretch/>
        </p:blipFill>
        <p:spPr>
          <a:xfrm>
            <a:off x="5944618" y="3350286"/>
            <a:ext cx="2842483" cy="1777233"/>
          </a:xfrm>
          <a:prstGeom prst="rect">
            <a:avLst/>
          </a:prstGeom>
        </p:spPr>
      </p:pic>
      <p:pic>
        <p:nvPicPr>
          <p:cNvPr id="27" name="Picture 26">
            <a:extLst>
              <a:ext uri="{FF2B5EF4-FFF2-40B4-BE49-F238E27FC236}">
                <a16:creationId xmlns:a16="http://schemas.microsoft.com/office/drawing/2014/main" id="{5D495870-0A23-014B-BB8F-72659151F3DA}"/>
              </a:ext>
            </a:extLst>
          </p:cNvPr>
          <p:cNvPicPr>
            <a:picLocks noChangeAspect="1"/>
          </p:cNvPicPr>
          <p:nvPr/>
        </p:nvPicPr>
        <p:blipFill>
          <a:blip r:embed="rId11"/>
          <a:stretch>
            <a:fillRect/>
          </a:stretch>
        </p:blipFill>
        <p:spPr>
          <a:xfrm>
            <a:off x="2830222" y="3336472"/>
            <a:ext cx="2898395" cy="1791048"/>
          </a:xfrm>
          <a:prstGeom prst="rect">
            <a:avLst/>
          </a:prstGeom>
        </p:spPr>
      </p:pic>
      <p:pic>
        <p:nvPicPr>
          <p:cNvPr id="2" name="Picture 1">
            <a:extLst>
              <a:ext uri="{FF2B5EF4-FFF2-40B4-BE49-F238E27FC236}">
                <a16:creationId xmlns:a16="http://schemas.microsoft.com/office/drawing/2014/main" id="{62BB9AB3-7E84-E948-99B8-2A53E93EAAB6}"/>
              </a:ext>
            </a:extLst>
          </p:cNvPr>
          <p:cNvPicPr>
            <a:picLocks noChangeAspect="1"/>
          </p:cNvPicPr>
          <p:nvPr/>
        </p:nvPicPr>
        <p:blipFill>
          <a:blip r:embed="rId12"/>
          <a:stretch>
            <a:fillRect/>
          </a:stretch>
        </p:blipFill>
        <p:spPr>
          <a:xfrm>
            <a:off x="5925735" y="3336472"/>
            <a:ext cx="2861365" cy="1791047"/>
          </a:xfrm>
          <a:prstGeom prst="rect">
            <a:avLst/>
          </a:prstGeom>
        </p:spPr>
      </p:pic>
      <p:pic>
        <p:nvPicPr>
          <p:cNvPr id="13" name="Picture 12">
            <a:extLst>
              <a:ext uri="{FF2B5EF4-FFF2-40B4-BE49-F238E27FC236}">
                <a16:creationId xmlns:a16="http://schemas.microsoft.com/office/drawing/2014/main" id="{FF29B2AD-FC8D-4945-ABA7-933181EC547F}"/>
              </a:ext>
            </a:extLst>
          </p:cNvPr>
          <p:cNvPicPr>
            <a:picLocks noChangeAspect="1"/>
          </p:cNvPicPr>
          <p:nvPr/>
        </p:nvPicPr>
        <p:blipFill>
          <a:blip r:embed="rId13"/>
          <a:stretch>
            <a:fillRect/>
          </a:stretch>
        </p:blipFill>
        <p:spPr>
          <a:xfrm>
            <a:off x="2873338" y="-14089"/>
            <a:ext cx="2842484" cy="1805137"/>
          </a:xfrm>
          <a:prstGeom prst="rect">
            <a:avLst/>
          </a:prstGeom>
        </p:spPr>
      </p:pic>
    </p:spTree>
    <p:extLst>
      <p:ext uri="{BB962C8B-B14F-4D97-AF65-F5344CB8AC3E}">
        <p14:creationId xmlns:p14="http://schemas.microsoft.com/office/powerpoint/2010/main" val="387359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26A068-FFF9-6645-BB9A-99751A045EF4}"/>
              </a:ext>
            </a:extLst>
          </p:cNvPr>
          <p:cNvGrpSpPr/>
          <p:nvPr/>
        </p:nvGrpSpPr>
        <p:grpSpPr>
          <a:xfrm>
            <a:off x="530185" y="914398"/>
            <a:ext cx="6931384" cy="3466669"/>
            <a:chOff x="1742804" y="1802293"/>
            <a:chExt cx="6931384" cy="3466669"/>
          </a:xfrm>
        </p:grpSpPr>
        <p:pic>
          <p:nvPicPr>
            <p:cNvPr id="1026" name="Picture 2" descr="Image">
              <a:extLst>
                <a:ext uri="{FF2B5EF4-FFF2-40B4-BE49-F238E27FC236}">
                  <a16:creationId xmlns:a16="http://schemas.microsoft.com/office/drawing/2014/main" id="{69B3E75F-4E5D-AF4F-9856-CB25E0836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917" y="1802293"/>
              <a:ext cx="3255962" cy="19696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5CFA60-9A11-444E-98E4-268D76405754}"/>
                </a:ext>
              </a:extLst>
            </p:cNvPr>
            <p:cNvSpPr/>
            <p:nvPr/>
          </p:nvSpPr>
          <p:spPr>
            <a:xfrm>
              <a:off x="1742804" y="3771896"/>
              <a:ext cx="3394075"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Statistics</a:t>
              </a:r>
              <a:r>
                <a:rPr lang="en-US" dirty="0">
                  <a:latin typeface="Times New Roman" panose="02020603050405020304" pitchFamily="18" charset="0"/>
                  <a:cs typeface="Times New Roman" panose="02020603050405020304" pitchFamily="18" charset="0"/>
                </a:rPr>
                <a:t>: Compared to other developed countries the US suffers from higher gun fatalities than many other countries it has a more than 3 times the amount of deaths</a:t>
              </a:r>
            </a:p>
          </p:txBody>
        </p:sp>
        <p:sp>
          <p:nvSpPr>
            <p:cNvPr id="3" name="Rectangle 2">
              <a:extLst>
                <a:ext uri="{FF2B5EF4-FFF2-40B4-BE49-F238E27FC236}">
                  <a16:creationId xmlns:a16="http://schemas.microsoft.com/office/drawing/2014/main" id="{1E7B67CB-0A8C-F24E-ABD3-F2093D181395}"/>
                </a:ext>
              </a:extLst>
            </p:cNvPr>
            <p:cNvSpPr/>
            <p:nvPr/>
          </p:nvSpPr>
          <p:spPr>
            <a:xfrm>
              <a:off x="5280112" y="3791634"/>
              <a:ext cx="3394076"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Testimony</a:t>
              </a:r>
              <a:r>
                <a:rPr lang="en-US" dirty="0">
                  <a:latin typeface="Times New Roman" panose="02020603050405020304" pitchFamily="18" charset="0"/>
                  <a:cs typeface="Times New Roman" panose="02020603050405020304" pitchFamily="18" charset="0"/>
                </a:rPr>
                <a:t>: Nobody NEEDS to own an assault rifle. #</a:t>
              </a:r>
              <a:r>
                <a:rPr lang="en-US" dirty="0" err="1">
                  <a:latin typeface="Times New Roman" panose="02020603050405020304" pitchFamily="18" charset="0"/>
                  <a:cs typeface="Times New Roman" panose="02020603050405020304" pitchFamily="18" charset="0"/>
                </a:rPr>
                <a:t>BanAssaultWeapons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GunReformNow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BoulderMassacre</a:t>
              </a:r>
              <a:endParaRPr lang="en-US"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C3158FC0-FA3C-A24B-AFC0-D9DAC07F0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858" y="1802294"/>
              <a:ext cx="3255963" cy="196960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a:extLst>
              <a:ext uri="{FF2B5EF4-FFF2-40B4-BE49-F238E27FC236}">
                <a16:creationId xmlns:a16="http://schemas.microsoft.com/office/drawing/2014/main" id="{A8554FE7-6975-F7F6-4D63-C68C52112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181" y="914398"/>
            <a:ext cx="3255962" cy="19696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B25EAF-0728-EEDB-4A20-5927B6159292}"/>
              </a:ext>
            </a:extLst>
          </p:cNvPr>
          <p:cNvSpPr/>
          <p:nvPr/>
        </p:nvSpPr>
        <p:spPr>
          <a:xfrm>
            <a:off x="7404813" y="2903739"/>
            <a:ext cx="3630612"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Anecdote</a:t>
            </a:r>
            <a:r>
              <a:rPr lang="en-US" dirty="0">
                <a:latin typeface="Times New Roman" panose="02020603050405020304" pitchFamily="18" charset="0"/>
                <a:cs typeface="Times New Roman" panose="02020603050405020304" pitchFamily="18" charset="0"/>
              </a:rPr>
              <a:t>: Keep your guns but reform the #laws. During the founding fathers days #Guns were needed for protecting, hunting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they </a:t>
            </a:r>
            <a:r>
              <a:rPr lang="en-US" dirty="0" err="1">
                <a:latin typeface="Times New Roman" panose="02020603050405020304" pitchFamily="18" charset="0"/>
                <a:cs typeface="Times New Roman" panose="02020603050405020304" pitchFamily="18" charset="0"/>
              </a:rPr>
              <a:t>didnt</a:t>
            </a:r>
            <a:r>
              <a:rPr lang="en-US" dirty="0">
                <a:latin typeface="Times New Roman" panose="02020603050405020304" pitchFamily="18" charset="0"/>
                <a:cs typeface="Times New Roman" panose="02020603050405020304" pitchFamily="18" charset="0"/>
              </a:rPr>
              <a:t> have to worry about</a:t>
            </a:r>
          </a:p>
        </p:txBody>
      </p:sp>
    </p:spTree>
    <p:extLst>
      <p:ext uri="{BB962C8B-B14F-4D97-AF65-F5344CB8AC3E}">
        <p14:creationId xmlns:p14="http://schemas.microsoft.com/office/powerpoint/2010/main" val="140375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772F6-B9D3-02CA-9E4A-4EB486A61A1D}"/>
              </a:ext>
            </a:extLst>
          </p:cNvPr>
          <p:cNvSpPr/>
          <p:nvPr/>
        </p:nvSpPr>
        <p:spPr>
          <a:xfrm>
            <a:off x="5071958" y="2997011"/>
            <a:ext cx="3757886"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Oppose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GunControl</a:t>
            </a:r>
            <a:r>
              <a:rPr lang="en-US" dirty="0">
                <a:latin typeface="Times New Roman" panose="02020603050405020304" pitchFamily="18" charset="0"/>
                <a:cs typeface="Times New Roman" panose="02020603050405020304" pitchFamily="18" charset="0"/>
              </a:rPr>
              <a:t> The THEORY that becoming a VICTIM is somehow morally superior to DEFENDING yourself or family! We support #</a:t>
            </a:r>
            <a:r>
              <a:rPr lang="en-US" dirty="0" err="1">
                <a:latin typeface="Times New Roman" panose="02020603050405020304" pitchFamily="18" charset="0"/>
                <a:cs typeface="Times New Roman" panose="02020603050405020304" pitchFamily="18" charset="0"/>
              </a:rPr>
              <a:t>SelfDefence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Legalgunownership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SafeCitizen</a:t>
            </a:r>
            <a:endParaRPr lang="en-US" dirty="0">
              <a:latin typeface="Times New Roman" panose="02020603050405020304" pitchFamily="18" charset="0"/>
              <a:cs typeface="Times New Roman" panose="02020603050405020304" pitchFamily="18" charset="0"/>
            </a:endParaRPr>
          </a:p>
        </p:txBody>
      </p:sp>
      <p:pic>
        <p:nvPicPr>
          <p:cNvPr id="5" name="Picture 4" descr="Text&#10;&#10;Description automatically generated">
            <a:extLst>
              <a:ext uri="{FF2B5EF4-FFF2-40B4-BE49-F238E27FC236}">
                <a16:creationId xmlns:a16="http://schemas.microsoft.com/office/drawing/2014/main" id="{479274D9-1383-F01F-A560-E9341723DE81}"/>
              </a:ext>
            </a:extLst>
          </p:cNvPr>
          <p:cNvPicPr>
            <a:picLocks noChangeAspect="1"/>
          </p:cNvPicPr>
          <p:nvPr/>
        </p:nvPicPr>
        <p:blipFill>
          <a:blip r:embed="rId2"/>
          <a:stretch>
            <a:fillRect/>
          </a:stretch>
        </p:blipFill>
        <p:spPr>
          <a:xfrm>
            <a:off x="914399" y="788277"/>
            <a:ext cx="3985523" cy="2192188"/>
          </a:xfrm>
          <a:prstGeom prst="rect">
            <a:avLst/>
          </a:prstGeom>
        </p:spPr>
      </p:pic>
      <p:sp>
        <p:nvSpPr>
          <p:cNvPr id="7" name="Rectangle 6">
            <a:extLst>
              <a:ext uri="{FF2B5EF4-FFF2-40B4-BE49-F238E27FC236}">
                <a16:creationId xmlns:a16="http://schemas.microsoft.com/office/drawing/2014/main" id="{51BDA188-2533-5E50-6AE4-0A659CC6D0DB}"/>
              </a:ext>
            </a:extLst>
          </p:cNvPr>
          <p:cNvSpPr/>
          <p:nvPr/>
        </p:nvSpPr>
        <p:spPr>
          <a:xfrm>
            <a:off x="814670" y="2999382"/>
            <a:ext cx="4237216"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Support</a:t>
            </a:r>
            <a:r>
              <a:rPr lang="en-US" dirty="0">
                <a:latin typeface="Times New Roman" panose="02020603050405020304" pitchFamily="18" charset="0"/>
                <a:cs typeface="Times New Roman" panose="02020603050405020304" pitchFamily="18" charset="0"/>
              </a:rPr>
              <a:t>: ANOTHER BIG WIN FOR GUN SAFETY! Just after passing a bill to require background checks on all gun sales #HR8 the U.S House just passed #HR1446, a bill that would address the deadly Charleston loophole. This bill now heads to the Senate.</a:t>
            </a:r>
          </a:p>
        </p:txBody>
      </p:sp>
      <p:pic>
        <p:nvPicPr>
          <p:cNvPr id="6" name="Picture 5">
            <a:extLst>
              <a:ext uri="{FF2B5EF4-FFF2-40B4-BE49-F238E27FC236}">
                <a16:creationId xmlns:a16="http://schemas.microsoft.com/office/drawing/2014/main" id="{B2112FB1-1F9E-D1AC-224D-B8B1FEDC7393}"/>
              </a:ext>
            </a:extLst>
          </p:cNvPr>
          <p:cNvPicPr>
            <a:picLocks noChangeAspect="1"/>
          </p:cNvPicPr>
          <p:nvPr/>
        </p:nvPicPr>
        <p:blipFill>
          <a:blip r:embed="rId3"/>
          <a:stretch>
            <a:fillRect/>
          </a:stretch>
        </p:blipFill>
        <p:spPr>
          <a:xfrm>
            <a:off x="5051886" y="750438"/>
            <a:ext cx="3757885" cy="2248944"/>
          </a:xfrm>
          <a:prstGeom prst="rect">
            <a:avLst/>
          </a:prstGeom>
        </p:spPr>
      </p:pic>
    </p:spTree>
    <p:extLst>
      <p:ext uri="{BB962C8B-B14F-4D97-AF65-F5344CB8AC3E}">
        <p14:creationId xmlns:p14="http://schemas.microsoft.com/office/powerpoint/2010/main" val="165094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5DE230-55F8-8049-83F0-15ECCF34E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868" y="1413769"/>
            <a:ext cx="3396455" cy="21358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F3A10A4-1D1B-4144-AD80-3A489E0F3BA1}"/>
              </a:ext>
            </a:extLst>
          </p:cNvPr>
          <p:cNvSpPr/>
          <p:nvPr/>
        </p:nvSpPr>
        <p:spPr>
          <a:xfrm>
            <a:off x="2322512" y="3540991"/>
            <a:ext cx="3630612"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Anecdote</a:t>
            </a:r>
            <a:r>
              <a:rPr lang="en-US" dirty="0">
                <a:latin typeface="Times New Roman" panose="02020603050405020304" pitchFamily="18" charset="0"/>
                <a:cs typeface="Times New Roman" panose="02020603050405020304" pitchFamily="18" charset="0"/>
              </a:rPr>
              <a:t>: Keep your guns but reform the #laws. During the founding fathers days #Guns were needed for protecting, hunting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they </a:t>
            </a:r>
            <a:r>
              <a:rPr lang="en-US" dirty="0" err="1">
                <a:latin typeface="Times New Roman" panose="02020603050405020304" pitchFamily="18" charset="0"/>
                <a:cs typeface="Times New Roman" panose="02020603050405020304" pitchFamily="18" charset="0"/>
              </a:rPr>
              <a:t>didnt</a:t>
            </a:r>
            <a:r>
              <a:rPr lang="en-US" dirty="0">
                <a:latin typeface="Times New Roman" panose="02020603050405020304" pitchFamily="18" charset="0"/>
                <a:cs typeface="Times New Roman" panose="02020603050405020304" pitchFamily="18" charset="0"/>
              </a:rPr>
              <a:t> have to worry about</a:t>
            </a:r>
          </a:p>
        </p:txBody>
      </p:sp>
      <p:sp>
        <p:nvSpPr>
          <p:cNvPr id="4" name="Rectangle 3">
            <a:extLst>
              <a:ext uri="{FF2B5EF4-FFF2-40B4-BE49-F238E27FC236}">
                <a16:creationId xmlns:a16="http://schemas.microsoft.com/office/drawing/2014/main" id="{920602B6-AF09-5A40-8092-ACC22BE5A070}"/>
              </a:ext>
            </a:extLst>
          </p:cNvPr>
          <p:cNvSpPr/>
          <p:nvPr/>
        </p:nvSpPr>
        <p:spPr>
          <a:xfrm>
            <a:off x="5896769" y="3554243"/>
            <a:ext cx="3630612"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Slogan</a:t>
            </a:r>
            <a:r>
              <a:rPr lang="en-US" dirty="0">
                <a:latin typeface="Times New Roman" panose="02020603050405020304" pitchFamily="18" charset="0"/>
                <a:cs typeface="Times New Roman" panose="02020603050405020304" pitchFamily="18" charset="0"/>
              </a:rPr>
              <a:t>: New research shows that the US has so much #</a:t>
            </a:r>
            <a:r>
              <a:rPr lang="en-US" dirty="0" err="1">
                <a:latin typeface="Times New Roman" panose="02020603050405020304" pitchFamily="18" charset="0"/>
                <a:cs typeface="Times New Roman" panose="02020603050405020304" pitchFamily="18" charset="0"/>
              </a:rPr>
              <a:t>gunViolence</a:t>
            </a:r>
            <a:r>
              <a:rPr lang="en-US" dirty="0">
                <a:latin typeface="Times New Roman" panose="02020603050405020304" pitchFamily="18" charset="0"/>
                <a:cs typeface="Times New Roman" panose="02020603050405020304" pitchFamily="18" charset="0"/>
              </a:rPr>
              <a:t> because of GUNS! Make our country safer for everyone.  Demand #</a:t>
            </a:r>
            <a:r>
              <a:rPr lang="en-US" dirty="0" err="1">
                <a:latin typeface="Times New Roman" panose="02020603050405020304" pitchFamily="18" charset="0"/>
                <a:cs typeface="Times New Roman" panose="02020603050405020304" pitchFamily="18" charset="0"/>
              </a:rPr>
              <a:t>GunControlNow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EnoughIsEnough</a:t>
            </a:r>
            <a:r>
              <a:rPr lang="en-US" dirty="0">
                <a:latin typeface="Times New Roman" panose="02020603050405020304" pitchFamily="18" charset="0"/>
                <a:cs typeface="Times New Roman" panose="02020603050405020304" pitchFamily="18" charset="0"/>
              </a:rPr>
              <a:t> </a:t>
            </a:r>
          </a:p>
        </p:txBody>
      </p:sp>
      <p:pic>
        <p:nvPicPr>
          <p:cNvPr id="2054" name="Picture 6">
            <a:extLst>
              <a:ext uri="{FF2B5EF4-FFF2-40B4-BE49-F238E27FC236}">
                <a16:creationId xmlns:a16="http://schemas.microsoft.com/office/drawing/2014/main" id="{78C4BB5F-BF66-4F4D-978B-7D5AC5C58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428967"/>
            <a:ext cx="3396457" cy="213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5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A10A4-1D1B-4144-AD80-3A489E0F3BA1}"/>
              </a:ext>
            </a:extLst>
          </p:cNvPr>
          <p:cNvSpPr/>
          <p:nvPr/>
        </p:nvSpPr>
        <p:spPr>
          <a:xfrm>
            <a:off x="1304276" y="3567493"/>
            <a:ext cx="3630612" cy="2585323"/>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Persuasiveness Score = 0.0</a:t>
            </a:r>
          </a:p>
          <a:p>
            <a:r>
              <a:rPr lang="en-US" dirty="0">
                <a:latin typeface="Times New Roman" panose="02020603050405020304" pitchFamily="18" charset="0"/>
                <a:cs typeface="Times New Roman" panose="02020603050405020304" pitchFamily="18" charset="0"/>
              </a:rPr>
              <a:t>You know, if you really wanted to end gun violence you could focus on mental health instead of gun control restrictions that don’t actually prevent mentally unstable people from obtaining guns illegally</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20602B6-AF09-5A40-8092-ACC22BE5A070}"/>
              </a:ext>
            </a:extLst>
          </p:cNvPr>
          <p:cNvSpPr/>
          <p:nvPr/>
        </p:nvSpPr>
        <p:spPr>
          <a:xfrm>
            <a:off x="8453428" y="3519799"/>
            <a:ext cx="3655515" cy="230832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Persuasiveness Score = 1.2</a:t>
            </a:r>
          </a:p>
          <a:p>
            <a:r>
              <a:rPr lang="en-US" dirty="0">
                <a:latin typeface="Times New Roman" panose="02020603050405020304" pitchFamily="18" charset="0"/>
                <a:cs typeface="Times New Roman" panose="02020603050405020304" pitchFamily="18" charset="0"/>
              </a:rPr>
              <a:t>Unfortunately, common people don’t have the luxury to use military and law enforcement protection like the politicians do in DC today. Most of these high murder rate cities have the strictest gun control laws so citizens can’t easily arm themselves</a:t>
            </a:r>
          </a:p>
        </p:txBody>
      </p:sp>
      <p:pic>
        <p:nvPicPr>
          <p:cNvPr id="3" name="Picture 2" descr="Image">
            <a:extLst>
              <a:ext uri="{FF2B5EF4-FFF2-40B4-BE49-F238E27FC236}">
                <a16:creationId xmlns:a16="http://schemas.microsoft.com/office/drawing/2014/main" id="{540DC698-8124-21DA-B344-8A6EF4C8F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353" y="1431623"/>
            <a:ext cx="3396457" cy="2135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6A493D-4F04-384B-CF25-342DF6596593}"/>
              </a:ext>
            </a:extLst>
          </p:cNvPr>
          <p:cNvPicPr>
            <a:picLocks noChangeAspect="1"/>
          </p:cNvPicPr>
          <p:nvPr/>
        </p:nvPicPr>
        <p:blipFill>
          <a:blip r:embed="rId3"/>
          <a:stretch>
            <a:fillRect/>
          </a:stretch>
        </p:blipFill>
        <p:spPr>
          <a:xfrm>
            <a:off x="8534506" y="1394525"/>
            <a:ext cx="3457270" cy="2135870"/>
          </a:xfrm>
          <a:prstGeom prst="rect">
            <a:avLst/>
          </a:prstGeom>
        </p:spPr>
      </p:pic>
      <p:pic>
        <p:nvPicPr>
          <p:cNvPr id="2052" name="Picture 4">
            <a:extLst>
              <a:ext uri="{FF2B5EF4-FFF2-40B4-BE49-F238E27FC236}">
                <a16:creationId xmlns:a16="http://schemas.microsoft.com/office/drawing/2014/main" id="{F1CC9320-3A3D-8424-192C-0B177335E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138" y="1418372"/>
            <a:ext cx="3457270" cy="21491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6661811-C511-970C-06CC-0108F9855F3C}"/>
              </a:ext>
            </a:extLst>
          </p:cNvPr>
          <p:cNvSpPr/>
          <p:nvPr/>
        </p:nvSpPr>
        <p:spPr>
          <a:xfrm>
            <a:off x="4802369" y="3567493"/>
            <a:ext cx="3651060" cy="2031325"/>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Persuasiveness Score = 0.6</a:t>
            </a:r>
          </a:p>
          <a:p>
            <a:r>
              <a:rPr lang="en-US" dirty="0">
                <a:latin typeface="Times New Roman" panose="02020603050405020304" pitchFamily="18" charset="0"/>
                <a:cs typeface="Times New Roman" panose="02020603050405020304" pitchFamily="18" charset="0"/>
              </a:rPr>
              <a:t>It’s not the gun. It’s the operator. Gun control including gun bans does not deter the bad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of willful miscreants from acquiring guns and committing violent crime. Gun control is not crime control</a:t>
            </a:r>
          </a:p>
        </p:txBody>
      </p:sp>
    </p:spTree>
    <p:extLst>
      <p:ext uri="{BB962C8B-B14F-4D97-AF65-F5344CB8AC3E}">
        <p14:creationId xmlns:p14="http://schemas.microsoft.com/office/powerpoint/2010/main" val="1017373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13364</TotalTime>
  <Words>1412</Words>
  <Application>Microsoft Macintosh PowerPoint</Application>
  <PresentationFormat>Widescreen</PresentationFormat>
  <Paragraphs>110</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Zhexiong Liu</dc:creator>
  <cp:lastModifiedBy>Zhexiong Liu</cp:lastModifiedBy>
  <cp:revision>23</cp:revision>
  <dcterms:created xsi:type="dcterms:W3CDTF">2021-02-26T23:17:55Z</dcterms:created>
  <dcterms:modified xsi:type="dcterms:W3CDTF">2022-07-17T23:55:40Z</dcterms:modified>
</cp:coreProperties>
</file>